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4833937" y="2303859"/>
            <a:ext cx="14716126" cy="4643438"/>
          </a:xfrm>
          <a:prstGeom prst="rect">
            <a:avLst/>
          </a:prstGeom>
        </p:spPr>
        <p:txBody>
          <a:bodyPr anchor="b"/>
          <a:lstStyle/>
          <a:p>
            <a:pPr/>
            <a:r>
              <a:t>标题文本</a:t>
            </a:r>
          </a:p>
        </p:txBody>
      </p:sp>
      <p:sp>
        <p:nvSpPr>
          <p:cNvPr id="12" name="正文级别 1…"/>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在此键入引文。”"/>
          <p:cNvSpPr txBox="1"/>
          <p:nvPr>
            <p:ph type="body" sz="quarter" idx="14"/>
          </p:nvPr>
        </p:nvSpPr>
        <p:spPr>
          <a:xfrm>
            <a:off x="4833937" y="5945187"/>
            <a:ext cx="14716126" cy="968376"/>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pPr/>
            <a:r>
              <a:t>“在此键入引文。”</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图像"/>
          <p:cNvSpPr/>
          <p:nvPr>
            <p:ph type="pic" idx="13"/>
          </p:nvPr>
        </p:nvSpPr>
        <p:spPr>
          <a:xfrm>
            <a:off x="3047999" y="0"/>
            <a:ext cx="18288001" cy="13716000"/>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图像"/>
          <p:cNvSpPr/>
          <p:nvPr>
            <p:ph type="pic" sz="half" idx="13"/>
          </p:nvPr>
        </p:nvSpPr>
        <p:spPr>
          <a:xfrm>
            <a:off x="5334000" y="946546"/>
            <a:ext cx="13716001" cy="8304611"/>
          </a:xfrm>
          <a:prstGeom prst="rect">
            <a:avLst/>
          </a:prstGeom>
        </p:spPr>
        <p:txBody>
          <a:bodyPr lIns="91439" tIns="45719" rIns="91439" bIns="45719" anchor="t">
            <a:noAutofit/>
          </a:bodyPr>
          <a:lstStyle/>
          <a:p>
            <a:pPr/>
          </a:p>
        </p:txBody>
      </p:sp>
      <p:sp>
        <p:nvSpPr>
          <p:cNvPr id="21" name="标题文本"/>
          <p:cNvSpPr txBox="1"/>
          <p:nvPr>
            <p:ph type="title"/>
          </p:nvPr>
        </p:nvSpPr>
        <p:spPr>
          <a:xfrm>
            <a:off x="4833937" y="9447609"/>
            <a:ext cx="14716126" cy="2000251"/>
          </a:xfrm>
          <a:prstGeom prst="rect">
            <a:avLst/>
          </a:prstGeom>
        </p:spPr>
        <p:txBody>
          <a:bodyPr anchor="b"/>
          <a:lstStyle/>
          <a:p>
            <a:pPr/>
            <a:r>
              <a:t>标题文本</a:t>
            </a:r>
          </a:p>
        </p:txBody>
      </p:sp>
      <p:sp>
        <p:nvSpPr>
          <p:cNvPr id="22" name="正文级别 1…"/>
          <p:cNvSpPr txBox="1"/>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4833937" y="4536281"/>
            <a:ext cx="14716126" cy="4643438"/>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8" name="图像"/>
          <p:cNvSpPr/>
          <p:nvPr>
            <p:ph type="pic" sz="half" idx="13"/>
          </p:nvPr>
        </p:nvSpPr>
        <p:spPr>
          <a:xfrm>
            <a:off x="12495609" y="892968"/>
            <a:ext cx="7500938" cy="11555017"/>
          </a:xfrm>
          <a:prstGeom prst="rect">
            <a:avLst/>
          </a:prstGeom>
        </p:spPr>
        <p:txBody>
          <a:bodyPr lIns="91439" tIns="45719" rIns="91439" bIns="45719" anchor="t">
            <a:noAutofit/>
          </a:bodyPr>
          <a:lstStyle/>
          <a:p>
            <a:pPr/>
          </a:p>
        </p:txBody>
      </p:sp>
      <p:sp>
        <p:nvSpPr>
          <p:cNvPr id="39" name="标题文本"/>
          <p:cNvSpPr txBox="1"/>
          <p:nvPr>
            <p:ph type="title"/>
          </p:nvPr>
        </p:nvSpPr>
        <p:spPr>
          <a:xfrm>
            <a:off x="4387453" y="892968"/>
            <a:ext cx="7500938" cy="5607845"/>
          </a:xfrm>
          <a:prstGeom prst="rect">
            <a:avLst/>
          </a:prstGeom>
        </p:spPr>
        <p:txBody>
          <a:bodyPr anchor="b"/>
          <a:lstStyle>
            <a:lvl1pPr>
              <a:defRPr sz="8400"/>
            </a:lvl1pPr>
          </a:lstStyle>
          <a:p>
            <a:pPr/>
            <a:r>
              <a:t>标题文本</a:t>
            </a:r>
          </a:p>
        </p:txBody>
      </p:sp>
      <p:sp>
        <p:nvSpPr>
          <p:cNvPr id="40" name="正文级别 1…"/>
          <p:cNvSpPr txBox="1"/>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sz="quarter" idx="13"/>
          </p:nvPr>
        </p:nvSpPr>
        <p:spPr>
          <a:xfrm>
            <a:off x="12495609" y="3643312"/>
            <a:ext cx="7500938" cy="8840392"/>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xfrm>
            <a:off x="4387453" y="1785937"/>
            <a:ext cx="15609094" cy="10144126"/>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3" name="图像"/>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84" name="图像"/>
          <p:cNvSpPr/>
          <p:nvPr>
            <p:ph type="pic" sz="quarter" idx="14"/>
          </p:nvPr>
        </p:nvSpPr>
        <p:spPr>
          <a:xfrm>
            <a:off x="12495609" y="1250156"/>
            <a:ext cx="7500938" cy="5304235"/>
          </a:xfrm>
          <a:prstGeom prst="rect">
            <a:avLst/>
          </a:prstGeom>
        </p:spPr>
        <p:txBody>
          <a:bodyPr lIns="91439" tIns="45719" rIns="91439" bIns="45719" anchor="t">
            <a:noAutofit/>
          </a:bodyPr>
          <a:lstStyle/>
          <a:p>
            <a:pPr/>
          </a:p>
        </p:txBody>
      </p:sp>
      <p:sp>
        <p:nvSpPr>
          <p:cNvPr id="85" name="图像"/>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标题文本</a:t>
            </a:r>
          </a:p>
        </p:txBody>
      </p:sp>
      <p:sp>
        <p:nvSpPr>
          <p:cNvPr id="3" name="正文级别 1…"/>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b="0" sz="22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lijunnan@nudt.edu.cn"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www.azure.cn" TargetMode="External"/><Relationship Id="rId7" Type="http://schemas.openxmlformats.org/officeDocument/2006/relationships/hyperlink" Target="https://www.ericsson.com"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hyperlink" Target="https://www.statista.com" TargetMode="External"/><Relationship Id="rId7" Type="http://schemas.openxmlformats.org/officeDocument/2006/relationships/hyperlink" Target="https://www.azure.cn"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9.png"/><Relationship Id="rId4" Type="http://schemas.openxmlformats.org/officeDocument/2006/relationships/image" Target="../media/image2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1.png"/><Relationship Id="rId4" Type="http://schemas.openxmlformats.org/officeDocument/2006/relationships/image" Target="../media/image2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6.png"/><Relationship Id="rId4" Type="http://schemas.openxmlformats.org/officeDocument/2006/relationships/image" Target="../media/image2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2.png"/><Relationship Id="rId4" Type="http://schemas.openxmlformats.org/officeDocument/2006/relationships/image" Target="../media/image3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5.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9.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主机-交换机协同的新型网络测量技术研究"/>
          <p:cNvSpPr txBox="1"/>
          <p:nvPr>
            <p:ph type="ctrTitle"/>
          </p:nvPr>
        </p:nvSpPr>
        <p:spPr>
          <a:prstGeom prst="rect">
            <a:avLst/>
          </a:prstGeom>
        </p:spPr>
        <p:txBody>
          <a:bodyPr/>
          <a:lstStyle>
            <a:lvl1pPr>
              <a:defRPr sz="9000"/>
            </a:lvl1pPr>
          </a:lstStyle>
          <a:p>
            <a:pPr/>
            <a:r>
              <a:t>主机-交换机协同的新型网络测量技术研究</a:t>
            </a:r>
          </a:p>
        </p:txBody>
      </p:sp>
      <p:sp>
        <p:nvSpPr>
          <p:cNvPr id="120" name="Junnan Li (lijunnan@nudt.edu.cn)…"/>
          <p:cNvSpPr txBox="1"/>
          <p:nvPr/>
        </p:nvSpPr>
        <p:spPr>
          <a:xfrm>
            <a:off x="5846464" y="9410948"/>
            <a:ext cx="12691072" cy="151397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4800">
                <a:latin typeface="Times New Roman"/>
                <a:ea typeface="Times New Roman"/>
                <a:cs typeface="Times New Roman"/>
                <a:sym typeface="Times New Roman"/>
              </a:defRPr>
            </a:pPr>
            <a:r>
              <a:t>Junnan Li (</a:t>
            </a:r>
            <a:r>
              <a:rPr u="sng">
                <a:hlinkClick r:id="rId2" invalidUrl="" action="" tgtFrame="" tooltip="" history="1" highlightClick="0" endSnd="0"/>
              </a:rPr>
              <a:t>lijunnan@nudt.edu.cn</a:t>
            </a:r>
            <a:r>
              <a:t>)</a:t>
            </a:r>
          </a:p>
          <a:p>
            <a:pPr defTabSz="457200">
              <a:defRPr b="0" sz="4800">
                <a:latin typeface="Times New Roman"/>
                <a:ea typeface="Times New Roman"/>
                <a:cs typeface="Times New Roman"/>
                <a:sym typeface="Times New Roman"/>
              </a:defRPr>
            </a:pPr>
            <a:r>
              <a:t>National University of Defense Technology, Hunan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网络测量面临的挑战"/>
          <p:cNvSpPr txBox="1"/>
          <p:nvPr>
            <p:ph type="title"/>
          </p:nvPr>
        </p:nvSpPr>
        <p:spPr>
          <a:prstGeom prst="rect">
            <a:avLst/>
          </a:prstGeom>
        </p:spPr>
        <p:txBody>
          <a:bodyPr/>
          <a:lstStyle>
            <a:lvl1pPr>
              <a:defRPr sz="9000"/>
            </a:lvl1pPr>
          </a:lstStyle>
          <a:p>
            <a:pPr/>
            <a:r>
              <a:t>网络测量面临的挑战</a:t>
            </a:r>
          </a:p>
        </p:txBody>
      </p:sp>
      <p:sp>
        <p:nvSpPr>
          <p:cNvPr id="191" name="现有的测量算法种类繁多，而采用定制的测量系统的开发周期长，成本高…"/>
          <p:cNvSpPr txBox="1"/>
          <p:nvPr>
            <p:ph type="body" sz="half" idx="1"/>
          </p:nvPr>
        </p:nvSpPr>
        <p:spPr>
          <a:xfrm>
            <a:off x="1934765" y="4296434"/>
            <a:ext cx="10992205" cy="7996073"/>
          </a:xfrm>
          <a:prstGeom prst="rect">
            <a:avLst/>
          </a:prstGeom>
        </p:spPr>
        <p:txBody>
          <a:bodyPr anchor="t"/>
          <a:lstStyle/>
          <a:p>
            <a:pPr marL="531733" indent="-531733" defTabSz="714732">
              <a:spcBef>
                <a:spcPts val="1400"/>
              </a:spcBef>
              <a:buSzPct val="50000"/>
              <a:buBlip>
                <a:blip r:embed="rId2"/>
              </a:buBlip>
              <a:defRPr sz="4350">
                <a:solidFill>
                  <a:srgbClr val="D6D5D5"/>
                </a:solidFill>
              </a:defRPr>
            </a:pPr>
            <a:r>
              <a:t>现有的测量算法种类繁多，而采用定制的测量系统的开发周期长，成本高</a:t>
            </a:r>
          </a:p>
          <a:p>
            <a:pPr lvl="1" marL="918448" indent="-531733" defTabSz="714732">
              <a:spcBef>
                <a:spcPts val="0"/>
              </a:spcBef>
              <a:defRPr sz="3828">
                <a:solidFill>
                  <a:srgbClr val="D6D5D5"/>
                </a:solidFill>
              </a:defRPr>
            </a:pPr>
            <a:r>
              <a:t>counting-based</a:t>
            </a:r>
          </a:p>
          <a:p>
            <a:pPr lvl="1" marL="918448" indent="-531733" defTabSz="714732">
              <a:spcBef>
                <a:spcPts val="0"/>
              </a:spcBef>
              <a:defRPr sz="3828">
                <a:solidFill>
                  <a:srgbClr val="D6D5D5"/>
                </a:solidFill>
              </a:defRPr>
            </a:pPr>
            <a:r>
              <a:t>sketch-based</a:t>
            </a:r>
          </a:p>
          <a:p>
            <a:pPr lvl="1" marL="918448" indent="-531733" defTabSz="714732">
              <a:spcBef>
                <a:spcPts val="0"/>
              </a:spcBef>
              <a:defRPr sz="3828">
                <a:solidFill>
                  <a:srgbClr val="D6D5D5"/>
                </a:solidFill>
              </a:defRPr>
            </a:pPr>
            <a:r>
              <a:t>rule-based</a:t>
            </a:r>
          </a:p>
          <a:p>
            <a:pPr lvl="1" marL="918448" indent="-531733" defTabSz="714732">
              <a:spcBef>
                <a:spcPts val="0"/>
              </a:spcBef>
              <a:defRPr sz="3828">
                <a:solidFill>
                  <a:srgbClr val="D6D5D5"/>
                </a:solidFill>
              </a:defRPr>
            </a:pPr>
            <a:r>
              <a:t>sample-based</a:t>
            </a:r>
          </a:p>
          <a:p>
            <a:pPr marL="531733" indent="-531733" defTabSz="714732">
              <a:spcBef>
                <a:spcPts val="1400"/>
              </a:spcBef>
              <a:buSzPct val="50000"/>
              <a:buBlip>
                <a:blip r:embed="rId2"/>
              </a:buBlip>
              <a:defRPr sz="4350">
                <a:solidFill>
                  <a:srgbClr val="D6D5D5"/>
                </a:solidFill>
              </a:defRPr>
            </a:pPr>
            <a:r>
              <a:t>网络规模不断变大，而测量设备资源受限</a:t>
            </a:r>
          </a:p>
          <a:p>
            <a:pPr lvl="1" marL="918448" indent="-531733" defTabSz="714732">
              <a:spcBef>
                <a:spcPts val="0"/>
              </a:spcBef>
              <a:defRPr sz="3828">
                <a:solidFill>
                  <a:srgbClr val="D6D5D5"/>
                </a:solidFill>
              </a:defRPr>
            </a:pPr>
            <a:r>
              <a:t>网络主机数量增加（移动终端、物联网设备）</a:t>
            </a:r>
          </a:p>
          <a:p>
            <a:pPr lvl="1" marL="918448" indent="-531733" defTabSz="714732">
              <a:spcBef>
                <a:spcPts val="0"/>
              </a:spcBef>
              <a:defRPr sz="3828">
                <a:solidFill>
                  <a:srgbClr val="D6D5D5"/>
                </a:solidFill>
              </a:defRPr>
            </a:pPr>
            <a:r>
              <a:t>网络流量不断增加</a:t>
            </a:r>
          </a:p>
          <a:p>
            <a:pPr marL="531733" indent="-531733" defTabSz="714732">
              <a:spcBef>
                <a:spcPts val="1400"/>
              </a:spcBef>
              <a:buSzPct val="50000"/>
              <a:buBlip>
                <a:blip r:embed="rId2"/>
              </a:buBlip>
              <a:defRPr sz="4350"/>
            </a:pPr>
            <a:r>
              <a:t>现有测量系统的实时性不高</a:t>
            </a:r>
          </a:p>
          <a:p>
            <a:pPr lvl="1" marL="918448" indent="-531733" defTabSz="714732">
              <a:spcBef>
                <a:spcPts val="0"/>
              </a:spcBef>
              <a:defRPr sz="3828"/>
            </a:pPr>
            <a:r>
              <a:t>低延时的应用服务</a:t>
            </a:r>
          </a:p>
        </p:txBody>
      </p:sp>
      <p:sp>
        <p:nvSpPr>
          <p:cNvPr id="192" name="缺少一种通用的可扩展测量流水线模型（extensibility）"/>
          <p:cNvSpPr txBox="1"/>
          <p:nvPr/>
        </p:nvSpPr>
        <p:spPr>
          <a:xfrm>
            <a:off x="14140791" y="4983162"/>
            <a:ext cx="8308624" cy="1514476"/>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rgbClr val="D6D5D5"/>
                </a:solidFill>
              </a:defRPr>
            </a:lvl1pPr>
          </a:lstStyle>
          <a:p>
            <a:pPr/>
            <a:r>
              <a:t>缺少一种通用的可扩展测量流水线模型（extensibility）</a:t>
            </a:r>
          </a:p>
        </p:txBody>
      </p:sp>
      <p:sp>
        <p:nvSpPr>
          <p:cNvPr id="193" name="缺少一个具有良好可扩展性的测量系统（scalability）"/>
          <p:cNvSpPr txBox="1"/>
          <p:nvPr/>
        </p:nvSpPr>
        <p:spPr>
          <a:xfrm>
            <a:off x="14149348" y="7983311"/>
            <a:ext cx="8291510" cy="1514476"/>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rgbClr val="D6D5D5"/>
                </a:solidFill>
              </a:defRPr>
            </a:lvl1pPr>
          </a:lstStyle>
          <a:p>
            <a:pPr/>
            <a:r>
              <a:t>缺少一个具有良好可扩展性的测量系统（scalability）</a:t>
            </a:r>
          </a:p>
        </p:txBody>
      </p:sp>
      <p:sp>
        <p:nvSpPr>
          <p:cNvPr id="194" name="缺少一个实时性、准确性高的测量系统（Timely &amp; Accuracy）"/>
          <p:cNvSpPr txBox="1"/>
          <p:nvPr/>
        </p:nvSpPr>
        <p:spPr>
          <a:xfrm>
            <a:off x="14165440" y="10751260"/>
            <a:ext cx="8259326"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chemeClr val="accent1">
                    <a:hueOff val="114395"/>
                    <a:lumOff val="-24975"/>
                  </a:schemeClr>
                </a:solidFill>
              </a:defRPr>
            </a:lvl1pPr>
          </a:lstStyle>
          <a:p>
            <a:pPr/>
            <a:r>
              <a:t>缺少一个实时性、准确性高的测量系统（Timely &amp; Accuracy）</a:t>
            </a:r>
          </a:p>
        </p:txBody>
      </p:sp>
      <p:sp>
        <p:nvSpPr>
          <p:cNvPr id="195" name="网络测量面临的挑战"/>
          <p:cNvSpPr txBox="1"/>
          <p:nvPr/>
        </p:nvSpPr>
        <p:spPr>
          <a:xfrm>
            <a:off x="14018333" y="3218288"/>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solidFill>
                  <a:schemeClr val="accent1">
                    <a:hueOff val="114395"/>
                    <a:lumOff val="-24975"/>
                  </a:schemeClr>
                </a:solidFill>
              </a:defRPr>
            </a:lvl1pPr>
          </a:lstStyle>
          <a:p>
            <a:pPr/>
            <a:r>
              <a:t>网络测量面临的挑战</a:t>
            </a:r>
          </a:p>
        </p:txBody>
      </p:sp>
      <p:sp>
        <p:nvSpPr>
          <p:cNvPr id="196" name="网络测量现状"/>
          <p:cNvSpPr txBox="1"/>
          <p:nvPr/>
        </p:nvSpPr>
        <p:spPr>
          <a:xfrm>
            <a:off x="2000958" y="3218288"/>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500"/>
            </a:lvl1pPr>
          </a:lstStyle>
          <a:p>
            <a:pPr/>
            <a:r>
              <a:t>网络测量现状</a:t>
            </a:r>
          </a:p>
        </p:txBody>
      </p:sp>
      <p:sp>
        <p:nvSpPr>
          <p:cNvPr id="197" name="箭头"/>
          <p:cNvSpPr/>
          <p:nvPr/>
        </p:nvSpPr>
        <p:spPr>
          <a:xfrm>
            <a:off x="12728259" y="8240486"/>
            <a:ext cx="1368742"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
        <p:nvSpPr>
          <p:cNvPr id="198" name="箭头"/>
          <p:cNvSpPr/>
          <p:nvPr/>
        </p:nvSpPr>
        <p:spPr>
          <a:xfrm>
            <a:off x="12728259" y="11164152"/>
            <a:ext cx="1368742" cy="1000126"/>
          </a:xfrm>
          <a:prstGeom prst="rightArrow">
            <a:avLst>
              <a:gd name="adj1" fmla="val 32000"/>
              <a:gd name="adj2" fmla="val 70555"/>
            </a:avLst>
          </a:prstGeom>
          <a:solidFill>
            <a:schemeClr val="accent3">
              <a:hueOff val="362282"/>
              <a:satOff val="31803"/>
              <a:lumOff val="-18242"/>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99" name="箭头"/>
          <p:cNvSpPr/>
          <p:nvPr/>
        </p:nvSpPr>
        <p:spPr>
          <a:xfrm>
            <a:off x="12728259" y="5240337"/>
            <a:ext cx="1368742"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网络测量面临的挑战"/>
          <p:cNvSpPr txBox="1"/>
          <p:nvPr>
            <p:ph type="title"/>
          </p:nvPr>
        </p:nvSpPr>
        <p:spPr>
          <a:prstGeom prst="rect">
            <a:avLst/>
          </a:prstGeom>
        </p:spPr>
        <p:txBody>
          <a:bodyPr/>
          <a:lstStyle>
            <a:lvl1pPr>
              <a:defRPr sz="9000"/>
            </a:lvl1pPr>
          </a:lstStyle>
          <a:p>
            <a:pPr/>
            <a:r>
              <a:t>网络测量面临的挑战</a:t>
            </a:r>
          </a:p>
        </p:txBody>
      </p:sp>
      <p:sp>
        <p:nvSpPr>
          <p:cNvPr id="202" name="现有的测量算法种类繁多，而采用定制的测量系统的开发周期长，成本高…"/>
          <p:cNvSpPr txBox="1"/>
          <p:nvPr>
            <p:ph type="body" sz="half" idx="1"/>
          </p:nvPr>
        </p:nvSpPr>
        <p:spPr>
          <a:xfrm>
            <a:off x="1934765" y="4296434"/>
            <a:ext cx="10992205" cy="7996073"/>
          </a:xfrm>
          <a:prstGeom prst="rect">
            <a:avLst/>
          </a:prstGeom>
        </p:spPr>
        <p:txBody>
          <a:bodyPr anchor="t"/>
          <a:lstStyle/>
          <a:p>
            <a:pPr marL="531733" indent="-531733" defTabSz="714732">
              <a:spcBef>
                <a:spcPts val="1400"/>
              </a:spcBef>
              <a:buSzPct val="50000"/>
              <a:buBlip>
                <a:blip r:embed="rId2"/>
              </a:buBlip>
              <a:defRPr sz="4350"/>
            </a:pPr>
            <a:r>
              <a:t>现有的测量算法种类繁多，而采用定制的测量系统的开发周期长，成本高</a:t>
            </a:r>
          </a:p>
          <a:p>
            <a:pPr lvl="1" marL="918448" indent="-531733" defTabSz="714732">
              <a:spcBef>
                <a:spcPts val="0"/>
              </a:spcBef>
              <a:defRPr sz="3828"/>
            </a:pPr>
            <a:r>
              <a:t>counting-based</a:t>
            </a:r>
          </a:p>
          <a:p>
            <a:pPr lvl="1" marL="918448" indent="-531733" defTabSz="714732">
              <a:spcBef>
                <a:spcPts val="0"/>
              </a:spcBef>
              <a:defRPr sz="3828"/>
            </a:pPr>
            <a:r>
              <a:t>sketch-based</a:t>
            </a:r>
          </a:p>
          <a:p>
            <a:pPr lvl="1" marL="918448" indent="-531733" defTabSz="714732">
              <a:spcBef>
                <a:spcPts val="0"/>
              </a:spcBef>
              <a:defRPr sz="3828"/>
            </a:pPr>
            <a:r>
              <a:t>rule-based</a:t>
            </a:r>
          </a:p>
          <a:p>
            <a:pPr lvl="1" marL="918448" indent="-531733" defTabSz="714732">
              <a:spcBef>
                <a:spcPts val="0"/>
              </a:spcBef>
              <a:defRPr sz="3828"/>
            </a:pPr>
            <a:r>
              <a:t>sample-based</a:t>
            </a:r>
          </a:p>
          <a:p>
            <a:pPr marL="531733" indent="-531733" defTabSz="714732">
              <a:spcBef>
                <a:spcPts val="1400"/>
              </a:spcBef>
              <a:buSzPct val="50000"/>
              <a:buBlip>
                <a:blip r:embed="rId2"/>
              </a:buBlip>
              <a:defRPr sz="4350"/>
            </a:pPr>
            <a:r>
              <a:t>网络规模不断变大，而测量设备资源受限</a:t>
            </a:r>
          </a:p>
          <a:p>
            <a:pPr lvl="1" marL="918448" indent="-531733" defTabSz="714732">
              <a:spcBef>
                <a:spcPts val="0"/>
              </a:spcBef>
              <a:defRPr sz="3828"/>
            </a:pPr>
            <a:r>
              <a:t>网络主机数量增加（移动终端、物联网设备）</a:t>
            </a:r>
          </a:p>
          <a:p>
            <a:pPr lvl="1" marL="918448" indent="-531733" defTabSz="714732">
              <a:spcBef>
                <a:spcPts val="0"/>
              </a:spcBef>
              <a:defRPr sz="3828"/>
            </a:pPr>
            <a:r>
              <a:t>网络流量不断增加</a:t>
            </a:r>
          </a:p>
          <a:p>
            <a:pPr marL="531733" indent="-531733" defTabSz="714732">
              <a:spcBef>
                <a:spcPts val="1400"/>
              </a:spcBef>
              <a:buSzPct val="50000"/>
              <a:buBlip>
                <a:blip r:embed="rId2"/>
              </a:buBlip>
              <a:defRPr sz="4350"/>
            </a:pPr>
            <a:r>
              <a:t>现有测量系统的实时性不高</a:t>
            </a:r>
          </a:p>
          <a:p>
            <a:pPr lvl="1" marL="918448" indent="-531733" defTabSz="714732">
              <a:spcBef>
                <a:spcPts val="0"/>
              </a:spcBef>
              <a:defRPr sz="3828"/>
            </a:pPr>
            <a:r>
              <a:t>低延时的应用服务</a:t>
            </a:r>
          </a:p>
        </p:txBody>
      </p:sp>
      <p:sp>
        <p:nvSpPr>
          <p:cNvPr id="203" name="缺少一种通用的可扩展测量流水线模型（extensibility）"/>
          <p:cNvSpPr txBox="1"/>
          <p:nvPr/>
        </p:nvSpPr>
        <p:spPr>
          <a:xfrm>
            <a:off x="14140791" y="4983162"/>
            <a:ext cx="8308624"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chemeClr val="accent1">
                    <a:hueOff val="114395"/>
                    <a:lumOff val="-24975"/>
                  </a:schemeClr>
                </a:solidFill>
              </a:defRPr>
            </a:lvl1pPr>
          </a:lstStyle>
          <a:p>
            <a:pPr/>
            <a:r>
              <a:t>缺少一种通用的可扩展测量流水线模型（extensibility）</a:t>
            </a:r>
          </a:p>
        </p:txBody>
      </p:sp>
      <p:sp>
        <p:nvSpPr>
          <p:cNvPr id="204" name="缺少一个具有良好可扩展性的测量系统（scalability）"/>
          <p:cNvSpPr txBox="1"/>
          <p:nvPr/>
        </p:nvSpPr>
        <p:spPr>
          <a:xfrm>
            <a:off x="14149348" y="7983311"/>
            <a:ext cx="8291510"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chemeClr val="accent1">
                    <a:hueOff val="114395"/>
                    <a:lumOff val="-24975"/>
                  </a:schemeClr>
                </a:solidFill>
              </a:defRPr>
            </a:lvl1pPr>
          </a:lstStyle>
          <a:p>
            <a:pPr/>
            <a:r>
              <a:t>缺少一个具有良好可扩展性的测量系统（scalability）</a:t>
            </a:r>
          </a:p>
        </p:txBody>
      </p:sp>
      <p:sp>
        <p:nvSpPr>
          <p:cNvPr id="205" name="缺少一个实时性、准确性高的测量系统（Timely &amp; Accuracy）"/>
          <p:cNvSpPr txBox="1"/>
          <p:nvPr/>
        </p:nvSpPr>
        <p:spPr>
          <a:xfrm>
            <a:off x="14165440" y="10751260"/>
            <a:ext cx="8259326"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chemeClr val="accent1">
                    <a:hueOff val="114395"/>
                    <a:lumOff val="-24975"/>
                  </a:schemeClr>
                </a:solidFill>
              </a:defRPr>
            </a:lvl1pPr>
          </a:lstStyle>
          <a:p>
            <a:pPr/>
            <a:r>
              <a:t>缺少一个实时性、准确性高的测量系统（Timely &amp; Accuracy）</a:t>
            </a:r>
          </a:p>
        </p:txBody>
      </p:sp>
      <p:sp>
        <p:nvSpPr>
          <p:cNvPr id="206" name="网络测量面临的挑战"/>
          <p:cNvSpPr txBox="1"/>
          <p:nvPr/>
        </p:nvSpPr>
        <p:spPr>
          <a:xfrm>
            <a:off x="14018333" y="3218288"/>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solidFill>
                  <a:schemeClr val="accent1">
                    <a:hueOff val="114395"/>
                    <a:lumOff val="-24975"/>
                  </a:schemeClr>
                </a:solidFill>
              </a:defRPr>
            </a:lvl1pPr>
          </a:lstStyle>
          <a:p>
            <a:pPr/>
            <a:r>
              <a:t>网络测量面临的挑战</a:t>
            </a:r>
          </a:p>
        </p:txBody>
      </p:sp>
      <p:sp>
        <p:nvSpPr>
          <p:cNvPr id="207" name="网络测量现状"/>
          <p:cNvSpPr txBox="1"/>
          <p:nvPr/>
        </p:nvSpPr>
        <p:spPr>
          <a:xfrm>
            <a:off x="2000958" y="3218288"/>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500"/>
            </a:lvl1pPr>
          </a:lstStyle>
          <a:p>
            <a:pPr/>
            <a:r>
              <a:t>网络测量现状</a:t>
            </a:r>
          </a:p>
        </p:txBody>
      </p:sp>
      <p:sp>
        <p:nvSpPr>
          <p:cNvPr id="208" name="箭头"/>
          <p:cNvSpPr/>
          <p:nvPr/>
        </p:nvSpPr>
        <p:spPr>
          <a:xfrm>
            <a:off x="12728259" y="8240486"/>
            <a:ext cx="1368742" cy="1000126"/>
          </a:xfrm>
          <a:prstGeom prst="rightArrow">
            <a:avLst>
              <a:gd name="adj1" fmla="val 32000"/>
              <a:gd name="adj2" fmla="val 70555"/>
            </a:avLst>
          </a:prstGeom>
          <a:solidFill>
            <a:schemeClr val="accent3">
              <a:hueOff val="362282"/>
              <a:satOff val="31803"/>
              <a:lumOff val="-18242"/>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9" name="箭头"/>
          <p:cNvSpPr/>
          <p:nvPr/>
        </p:nvSpPr>
        <p:spPr>
          <a:xfrm>
            <a:off x="12728259" y="11164152"/>
            <a:ext cx="1368742" cy="1000126"/>
          </a:xfrm>
          <a:prstGeom prst="rightArrow">
            <a:avLst>
              <a:gd name="adj1" fmla="val 32000"/>
              <a:gd name="adj2" fmla="val 70555"/>
            </a:avLst>
          </a:prstGeom>
          <a:solidFill>
            <a:schemeClr val="accent3">
              <a:hueOff val="362282"/>
              <a:satOff val="31803"/>
              <a:lumOff val="-18242"/>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10" name="箭头"/>
          <p:cNvSpPr/>
          <p:nvPr/>
        </p:nvSpPr>
        <p:spPr>
          <a:xfrm>
            <a:off x="12728259" y="5240337"/>
            <a:ext cx="1368742" cy="1000126"/>
          </a:xfrm>
          <a:prstGeom prst="rightArrow">
            <a:avLst>
              <a:gd name="adj1" fmla="val 32000"/>
              <a:gd name="adj2" fmla="val 70555"/>
            </a:avLst>
          </a:prstGeom>
          <a:solidFill>
            <a:schemeClr val="accent3">
              <a:hueOff val="362282"/>
              <a:satOff val="31803"/>
              <a:lumOff val="-18242"/>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挑战一：缺少可扩展的测量流水线模型"/>
          <p:cNvSpPr txBox="1"/>
          <p:nvPr>
            <p:ph type="title"/>
          </p:nvPr>
        </p:nvSpPr>
        <p:spPr>
          <a:xfrm>
            <a:off x="651588" y="357187"/>
            <a:ext cx="22662510" cy="3036095"/>
          </a:xfrm>
          <a:prstGeom prst="rect">
            <a:avLst/>
          </a:prstGeom>
        </p:spPr>
        <p:txBody>
          <a:bodyPr/>
          <a:lstStyle>
            <a:lvl1pPr>
              <a:defRPr sz="9000"/>
            </a:lvl1pPr>
          </a:lstStyle>
          <a:p>
            <a:pPr/>
            <a:r>
              <a:t>挑战一：缺少可扩展的测量流水线模型</a:t>
            </a:r>
          </a:p>
        </p:txBody>
      </p:sp>
      <p:sp>
        <p:nvSpPr>
          <p:cNvPr id="213" name="Counting-based: 大象流(heavy hitter)检测算法…"/>
          <p:cNvSpPr txBox="1"/>
          <p:nvPr>
            <p:ph type="body" sz="half" idx="1"/>
          </p:nvPr>
        </p:nvSpPr>
        <p:spPr>
          <a:xfrm>
            <a:off x="1839515" y="3901343"/>
            <a:ext cx="12275996" cy="8591011"/>
          </a:xfrm>
          <a:prstGeom prst="rect">
            <a:avLst/>
          </a:prstGeom>
        </p:spPr>
        <p:txBody>
          <a:bodyPr anchor="t"/>
          <a:lstStyle/>
          <a:p>
            <a:pPr marL="440055" indent="-440055" defTabSz="591502">
              <a:spcBef>
                <a:spcPts val="1200"/>
              </a:spcBef>
              <a:buSzPct val="50000"/>
              <a:buBlip>
                <a:blip r:embed="rId2"/>
              </a:buBlip>
              <a:defRPr b="1" sz="3600"/>
            </a:pPr>
            <a:r>
              <a:t>Counting-based: 大象流(heavy hitter)检测算法</a:t>
            </a:r>
          </a:p>
          <a:p>
            <a:pPr lvl="1" marL="760095" indent="-440055" defTabSz="591502">
              <a:spcBef>
                <a:spcPts val="0"/>
              </a:spcBef>
              <a:defRPr sz="3168"/>
            </a:pPr>
            <a:r>
              <a:t>space saving</a:t>
            </a:r>
          </a:p>
          <a:p>
            <a:pPr lvl="1" marL="760095" indent="-440055" defTabSz="591502">
              <a:spcBef>
                <a:spcPts val="0"/>
              </a:spcBef>
              <a:defRPr sz="3168"/>
            </a:pPr>
            <a:r>
              <a:t>lossy counting</a:t>
            </a:r>
          </a:p>
          <a:p>
            <a:pPr lvl="1" marL="760095" indent="-440055" defTabSz="591502">
              <a:spcBef>
                <a:spcPts val="0"/>
              </a:spcBef>
              <a:defRPr sz="3168"/>
            </a:pPr>
            <a:r>
              <a:t>HashPipe</a:t>
            </a:r>
          </a:p>
          <a:p>
            <a:pPr marL="440055" indent="-440055" defTabSz="591502">
              <a:spcBef>
                <a:spcPts val="1200"/>
              </a:spcBef>
              <a:buSzPct val="50000"/>
              <a:buBlip>
                <a:blip r:embed="rId2"/>
              </a:buBlip>
              <a:defRPr sz="3600">
                <a:solidFill>
                  <a:srgbClr val="D6D5D5"/>
                </a:solidFill>
              </a:defRPr>
            </a:pPr>
            <a:r>
              <a:t>Sketch-based: 基于共享计数器的测量算法</a:t>
            </a:r>
          </a:p>
          <a:p>
            <a:pPr lvl="1" marL="760095" indent="-440055" defTabSz="591502">
              <a:spcBef>
                <a:spcPts val="0"/>
              </a:spcBef>
              <a:defRPr sz="3168">
                <a:solidFill>
                  <a:srgbClr val="D6D5D5"/>
                </a:solidFill>
              </a:defRPr>
            </a:pPr>
            <a:r>
              <a:t>count-min sketch, count sketch</a:t>
            </a:r>
          </a:p>
          <a:p>
            <a:pPr lvl="1" marL="760095" indent="-440055" defTabSz="591502">
              <a:spcBef>
                <a:spcPts val="0"/>
              </a:spcBef>
              <a:defRPr sz="3168">
                <a:solidFill>
                  <a:srgbClr val="D6D5D5"/>
                </a:solidFill>
              </a:defRPr>
            </a:pPr>
            <a:r>
              <a:t>reversible sketch</a:t>
            </a:r>
          </a:p>
          <a:p>
            <a:pPr lvl="1" marL="760095" indent="-440055" defTabSz="591502">
              <a:spcBef>
                <a:spcPts val="0"/>
              </a:spcBef>
              <a:defRPr sz="3168">
                <a:solidFill>
                  <a:srgbClr val="D6D5D5"/>
                </a:solidFill>
              </a:defRPr>
            </a:pPr>
            <a:r>
              <a:t>openSketch</a:t>
            </a:r>
          </a:p>
          <a:p>
            <a:pPr marL="440055" indent="-440055" defTabSz="591502">
              <a:spcBef>
                <a:spcPts val="1200"/>
              </a:spcBef>
              <a:buSzPct val="50000"/>
              <a:buBlip>
                <a:blip r:embed="rId2"/>
              </a:buBlip>
              <a:defRPr sz="3600">
                <a:solidFill>
                  <a:srgbClr val="D6D5D5"/>
                </a:solidFill>
              </a:defRPr>
            </a:pPr>
            <a:r>
              <a:t>Rule-based: 基于流表规则的测量算法</a:t>
            </a:r>
          </a:p>
          <a:p>
            <a:pPr lvl="1" marL="760095" indent="-440055" defTabSz="591502">
              <a:spcBef>
                <a:spcPts val="0"/>
              </a:spcBef>
              <a:defRPr sz="3168">
                <a:solidFill>
                  <a:srgbClr val="D6D5D5"/>
                </a:solidFill>
              </a:defRPr>
            </a:pPr>
            <a:r>
              <a:t>EverFlow</a:t>
            </a:r>
          </a:p>
          <a:p>
            <a:pPr lvl="1" marL="760095" indent="-440055" defTabSz="591502">
              <a:spcBef>
                <a:spcPts val="0"/>
              </a:spcBef>
              <a:defRPr sz="3168">
                <a:solidFill>
                  <a:srgbClr val="D6D5D5"/>
                </a:solidFill>
              </a:defRPr>
            </a:pPr>
            <a:r>
              <a:t>Trumpet, Mozart</a:t>
            </a:r>
          </a:p>
          <a:p>
            <a:pPr marL="440055" indent="-440055" defTabSz="591502">
              <a:spcBef>
                <a:spcPts val="1200"/>
              </a:spcBef>
              <a:buSzPct val="50000"/>
              <a:buBlip>
                <a:blip r:embed="rId2"/>
              </a:buBlip>
              <a:defRPr sz="3600">
                <a:solidFill>
                  <a:srgbClr val="D6D5D5"/>
                </a:solidFill>
              </a:defRPr>
            </a:pPr>
            <a:r>
              <a:t>Sample-based: 基于随机采样的测量算法</a:t>
            </a:r>
          </a:p>
          <a:p>
            <a:pPr lvl="1" marL="760095" indent="-440055" defTabSz="591502">
              <a:spcBef>
                <a:spcPts val="0"/>
              </a:spcBef>
              <a:defRPr sz="3168">
                <a:solidFill>
                  <a:srgbClr val="D6D5D5"/>
                </a:solidFill>
              </a:defRPr>
            </a:pPr>
            <a:r>
              <a:t>NetFlow, sFlow</a:t>
            </a:r>
          </a:p>
          <a:p>
            <a:pPr lvl="1" marL="760095" indent="-440055" defTabSz="591502">
              <a:spcBef>
                <a:spcPts val="0"/>
              </a:spcBef>
              <a:defRPr sz="3168">
                <a:solidFill>
                  <a:srgbClr val="D6D5D5"/>
                </a:solidFill>
              </a:defRPr>
            </a:pPr>
            <a:r>
              <a:t>Sample and Hold</a:t>
            </a:r>
          </a:p>
          <a:p>
            <a:pPr lvl="1" marL="760095" indent="-440055" defTabSz="591502">
              <a:spcBef>
                <a:spcPts val="0"/>
              </a:spcBef>
              <a:defRPr sz="3168">
                <a:solidFill>
                  <a:srgbClr val="D6D5D5"/>
                </a:solidFill>
              </a:defRPr>
            </a:pPr>
            <a:r>
              <a:t>Planck</a:t>
            </a:r>
          </a:p>
        </p:txBody>
      </p:sp>
      <p:sp>
        <p:nvSpPr>
          <p:cNvPr id="214" name="现有的测量算法种类繁多，而采用定制的测量系统的开发周期长，成本高"/>
          <p:cNvSpPr txBox="1"/>
          <p:nvPr/>
        </p:nvSpPr>
        <p:spPr>
          <a:xfrm>
            <a:off x="1648618" y="2913062"/>
            <a:ext cx="21170107"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94531" indent="-694531" algn="l">
              <a:spcBef>
                <a:spcPts val="1600"/>
              </a:spcBef>
              <a:buSzPct val="50000"/>
              <a:buBlip>
                <a:blip r:embed="rId3"/>
              </a:buBlip>
              <a:defRPr b="0" sz="5000"/>
            </a:lvl1pPr>
          </a:lstStyle>
          <a:p>
            <a:pPr/>
            <a:r>
              <a:t>现有的测量算法种类繁多，而采用定制的测量系统的开发周期长，成本高</a:t>
            </a:r>
          </a:p>
        </p:txBody>
      </p:sp>
      <p:pic>
        <p:nvPicPr>
          <p:cNvPr id="215" name="space saving.pdf" descr="space saving.pdf"/>
          <p:cNvPicPr>
            <a:picLocks noChangeAspect="0"/>
          </p:cNvPicPr>
          <p:nvPr/>
        </p:nvPicPr>
        <p:blipFill>
          <a:blip r:embed="rId4">
            <a:extLst/>
          </a:blip>
          <a:stretch>
            <a:fillRect/>
          </a:stretch>
        </p:blipFill>
        <p:spPr>
          <a:xfrm>
            <a:off x="10937992" y="5036813"/>
            <a:ext cx="13071838" cy="6320072"/>
          </a:xfrm>
          <a:prstGeom prst="rect">
            <a:avLst/>
          </a:prstGeom>
        </p:spPr>
      </p:pic>
      <p:sp>
        <p:nvSpPr>
          <p:cNvPr id="216" name="toy example of space saving algorithm"/>
          <p:cNvSpPr txBox="1"/>
          <p:nvPr/>
        </p:nvSpPr>
        <p:spPr>
          <a:xfrm>
            <a:off x="13565895" y="11463671"/>
            <a:ext cx="8961607" cy="6761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3600"/>
            </a:lvl1pPr>
          </a:lstStyle>
          <a:p>
            <a:pPr/>
            <a:r>
              <a:t>toy example of space saving algorithm</a:t>
            </a:r>
          </a:p>
        </p:txBody>
      </p:sp>
      <p:sp>
        <p:nvSpPr>
          <p:cNvPr id="217" name="优点：测量的准确性受流数量的影响较小"/>
          <p:cNvSpPr txBox="1"/>
          <p:nvPr/>
        </p:nvSpPr>
        <p:spPr>
          <a:xfrm>
            <a:off x="11133931" y="12448759"/>
            <a:ext cx="838517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优点：测量的准确性受流数量的影响较小</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挑战一：缺少可扩展的测量流水线模型"/>
          <p:cNvSpPr txBox="1"/>
          <p:nvPr>
            <p:ph type="title"/>
          </p:nvPr>
        </p:nvSpPr>
        <p:spPr>
          <a:xfrm>
            <a:off x="651588" y="357187"/>
            <a:ext cx="22662510" cy="3036095"/>
          </a:xfrm>
          <a:prstGeom prst="rect">
            <a:avLst/>
          </a:prstGeom>
        </p:spPr>
        <p:txBody>
          <a:bodyPr/>
          <a:lstStyle>
            <a:lvl1pPr>
              <a:defRPr sz="9000"/>
            </a:lvl1pPr>
          </a:lstStyle>
          <a:p>
            <a:pPr/>
            <a:r>
              <a:t>挑战一：缺少可扩展的测量流水线模型</a:t>
            </a:r>
          </a:p>
        </p:txBody>
      </p:sp>
      <p:sp>
        <p:nvSpPr>
          <p:cNvPr id="220" name="Counting-based: 大象流(heavy hitter)检测算法…"/>
          <p:cNvSpPr txBox="1"/>
          <p:nvPr>
            <p:ph type="body" sz="half" idx="1"/>
          </p:nvPr>
        </p:nvSpPr>
        <p:spPr>
          <a:xfrm>
            <a:off x="1839515" y="3901343"/>
            <a:ext cx="12275996" cy="8591011"/>
          </a:xfrm>
          <a:prstGeom prst="rect">
            <a:avLst/>
          </a:prstGeom>
        </p:spPr>
        <p:txBody>
          <a:bodyPr anchor="t"/>
          <a:lstStyle/>
          <a:p>
            <a:pPr marL="440055" indent="-440055" defTabSz="591502">
              <a:spcBef>
                <a:spcPts val="1200"/>
              </a:spcBef>
              <a:buSzPct val="50000"/>
              <a:buBlip>
                <a:blip r:embed="rId2"/>
              </a:buBlip>
              <a:defRPr sz="3600"/>
            </a:pPr>
            <a:r>
              <a:t>Counting-based: 大象流(heavy hitter)检测算法</a:t>
            </a:r>
          </a:p>
          <a:p>
            <a:pPr lvl="1" marL="760095" indent="-440055" defTabSz="591502">
              <a:spcBef>
                <a:spcPts val="0"/>
              </a:spcBef>
              <a:defRPr sz="3168">
                <a:solidFill>
                  <a:srgbClr val="D6D5D5"/>
                </a:solidFill>
              </a:defRPr>
            </a:pPr>
            <a:r>
              <a:t>space saving</a:t>
            </a:r>
          </a:p>
          <a:p>
            <a:pPr lvl="1" marL="760095" indent="-440055" defTabSz="591502">
              <a:spcBef>
                <a:spcPts val="0"/>
              </a:spcBef>
              <a:defRPr sz="3168">
                <a:solidFill>
                  <a:srgbClr val="D6D5D5"/>
                </a:solidFill>
              </a:defRPr>
            </a:pPr>
            <a:r>
              <a:t>lossy counting</a:t>
            </a:r>
          </a:p>
          <a:p>
            <a:pPr lvl="1" marL="760095" indent="-440055" defTabSz="591502">
              <a:spcBef>
                <a:spcPts val="0"/>
              </a:spcBef>
              <a:defRPr sz="3168">
                <a:solidFill>
                  <a:srgbClr val="D6D5D5"/>
                </a:solidFill>
              </a:defRPr>
            </a:pPr>
            <a:r>
              <a:t>HashPipe</a:t>
            </a:r>
          </a:p>
          <a:p>
            <a:pPr marL="440055" indent="-440055" defTabSz="591502">
              <a:spcBef>
                <a:spcPts val="1200"/>
              </a:spcBef>
              <a:buSzPct val="50000"/>
              <a:buBlip>
                <a:blip r:embed="rId2"/>
              </a:buBlip>
              <a:defRPr b="1" sz="3600"/>
            </a:pPr>
            <a:r>
              <a:t>Sketch-based: 基于共享计数器的测量算法</a:t>
            </a:r>
          </a:p>
          <a:p>
            <a:pPr lvl="1" marL="760095" indent="-440055" defTabSz="591502">
              <a:spcBef>
                <a:spcPts val="0"/>
              </a:spcBef>
              <a:defRPr sz="3168"/>
            </a:pPr>
            <a:r>
              <a:t>count-min sketch, count sketch</a:t>
            </a:r>
          </a:p>
          <a:p>
            <a:pPr lvl="1" marL="760095" indent="-440055" defTabSz="591502">
              <a:spcBef>
                <a:spcPts val="0"/>
              </a:spcBef>
              <a:defRPr sz="3168"/>
            </a:pPr>
            <a:r>
              <a:t>reversible sketch</a:t>
            </a:r>
          </a:p>
          <a:p>
            <a:pPr lvl="1" marL="760095" indent="-440055" defTabSz="591502">
              <a:spcBef>
                <a:spcPts val="0"/>
              </a:spcBef>
              <a:defRPr sz="3168"/>
            </a:pPr>
            <a:r>
              <a:t>openSketch</a:t>
            </a:r>
          </a:p>
          <a:p>
            <a:pPr marL="440055" indent="-440055" defTabSz="591502">
              <a:spcBef>
                <a:spcPts val="1200"/>
              </a:spcBef>
              <a:buSzPct val="50000"/>
              <a:buBlip>
                <a:blip r:embed="rId2"/>
              </a:buBlip>
              <a:defRPr sz="3600">
                <a:solidFill>
                  <a:srgbClr val="D6D5D5"/>
                </a:solidFill>
              </a:defRPr>
            </a:pPr>
            <a:r>
              <a:t>Rule-based: 基于流表规则的测量算法</a:t>
            </a:r>
          </a:p>
          <a:p>
            <a:pPr lvl="1" marL="760095" indent="-440055" defTabSz="591502">
              <a:spcBef>
                <a:spcPts val="0"/>
              </a:spcBef>
              <a:defRPr sz="3168">
                <a:solidFill>
                  <a:srgbClr val="D6D5D5"/>
                </a:solidFill>
              </a:defRPr>
            </a:pPr>
            <a:r>
              <a:t>EverFlow</a:t>
            </a:r>
          </a:p>
          <a:p>
            <a:pPr lvl="1" marL="760095" indent="-440055" defTabSz="591502">
              <a:spcBef>
                <a:spcPts val="0"/>
              </a:spcBef>
              <a:defRPr sz="3168">
                <a:solidFill>
                  <a:srgbClr val="D6D5D5"/>
                </a:solidFill>
              </a:defRPr>
            </a:pPr>
            <a:r>
              <a:t>Trumpet, Mozart</a:t>
            </a:r>
          </a:p>
          <a:p>
            <a:pPr marL="440055" indent="-440055" defTabSz="591502">
              <a:spcBef>
                <a:spcPts val="1200"/>
              </a:spcBef>
              <a:buSzPct val="50000"/>
              <a:buBlip>
                <a:blip r:embed="rId2"/>
              </a:buBlip>
              <a:defRPr sz="3600">
                <a:solidFill>
                  <a:srgbClr val="D6D5D5"/>
                </a:solidFill>
              </a:defRPr>
            </a:pPr>
            <a:r>
              <a:t>Sample-based: 基于随机采样的测量算法</a:t>
            </a:r>
          </a:p>
          <a:p>
            <a:pPr lvl="1" marL="760095" indent="-440055" defTabSz="591502">
              <a:spcBef>
                <a:spcPts val="0"/>
              </a:spcBef>
              <a:defRPr sz="3168">
                <a:solidFill>
                  <a:srgbClr val="D6D5D5"/>
                </a:solidFill>
              </a:defRPr>
            </a:pPr>
            <a:r>
              <a:t>NetFlow, sFlow</a:t>
            </a:r>
          </a:p>
          <a:p>
            <a:pPr lvl="1" marL="760095" indent="-440055" defTabSz="591502">
              <a:spcBef>
                <a:spcPts val="0"/>
              </a:spcBef>
              <a:defRPr sz="3168">
                <a:solidFill>
                  <a:srgbClr val="D6D5D5"/>
                </a:solidFill>
              </a:defRPr>
            </a:pPr>
            <a:r>
              <a:t>Sample and Hold</a:t>
            </a:r>
          </a:p>
          <a:p>
            <a:pPr lvl="1" marL="760095" indent="-440055" defTabSz="591502">
              <a:spcBef>
                <a:spcPts val="0"/>
              </a:spcBef>
              <a:defRPr sz="3168">
                <a:solidFill>
                  <a:srgbClr val="D6D5D5"/>
                </a:solidFill>
              </a:defRPr>
            </a:pPr>
            <a:r>
              <a:t>Planck</a:t>
            </a:r>
          </a:p>
        </p:txBody>
      </p:sp>
      <p:sp>
        <p:nvSpPr>
          <p:cNvPr id="221" name="现有的测量算法种类繁多，而采用定制的测量系统的开发周期长，成本高"/>
          <p:cNvSpPr txBox="1"/>
          <p:nvPr/>
        </p:nvSpPr>
        <p:spPr>
          <a:xfrm>
            <a:off x="1648618" y="2913062"/>
            <a:ext cx="21170107"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94531" indent="-694531" algn="l">
              <a:spcBef>
                <a:spcPts val="1600"/>
              </a:spcBef>
              <a:buSzPct val="50000"/>
              <a:buBlip>
                <a:blip r:embed="rId3"/>
              </a:buBlip>
              <a:defRPr b="0" sz="5000"/>
            </a:lvl1pPr>
          </a:lstStyle>
          <a:p>
            <a:pPr/>
            <a:r>
              <a:t>现有的测量算法种类繁多，而采用定制的测量系统的开发周期长，成本高</a:t>
            </a:r>
          </a:p>
        </p:txBody>
      </p:sp>
      <p:pic>
        <p:nvPicPr>
          <p:cNvPr id="222" name="屏幕快照 2017-09-13 下午9.44.16.png" descr="屏幕快照 2017-09-13 下午9.44.16.png"/>
          <p:cNvPicPr>
            <a:picLocks noChangeAspect="0"/>
          </p:cNvPicPr>
          <p:nvPr/>
        </p:nvPicPr>
        <p:blipFill>
          <a:blip r:embed="rId4">
            <a:extLst/>
          </a:blip>
          <a:stretch>
            <a:fillRect/>
          </a:stretch>
        </p:blipFill>
        <p:spPr>
          <a:xfrm>
            <a:off x="11911607" y="5433218"/>
            <a:ext cx="11335284" cy="4575969"/>
          </a:xfrm>
          <a:prstGeom prst="rect">
            <a:avLst/>
          </a:prstGeom>
        </p:spPr>
      </p:pic>
      <p:sp>
        <p:nvSpPr>
          <p:cNvPr id="223" name="toy example of sketch-based algorithm"/>
          <p:cNvSpPr txBox="1"/>
          <p:nvPr/>
        </p:nvSpPr>
        <p:spPr>
          <a:xfrm>
            <a:off x="13098445" y="10525123"/>
            <a:ext cx="8961607" cy="6761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3600"/>
            </a:lvl1pPr>
          </a:lstStyle>
          <a:p>
            <a:pPr/>
            <a:r>
              <a:t>toy example of sketch-based algorithm</a:t>
            </a:r>
          </a:p>
        </p:txBody>
      </p:sp>
      <p:sp>
        <p:nvSpPr>
          <p:cNvPr id="224" name="优点：能预估小流的统计信息"/>
          <p:cNvSpPr txBox="1"/>
          <p:nvPr/>
        </p:nvSpPr>
        <p:spPr>
          <a:xfrm>
            <a:off x="12157868" y="11717235"/>
            <a:ext cx="609917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优点：能预估小流的统计信息</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挑战一：缺少可扩展的测量流水线模型"/>
          <p:cNvSpPr txBox="1"/>
          <p:nvPr>
            <p:ph type="title"/>
          </p:nvPr>
        </p:nvSpPr>
        <p:spPr>
          <a:xfrm>
            <a:off x="651588" y="357187"/>
            <a:ext cx="22662510" cy="3036095"/>
          </a:xfrm>
          <a:prstGeom prst="rect">
            <a:avLst/>
          </a:prstGeom>
        </p:spPr>
        <p:txBody>
          <a:bodyPr/>
          <a:lstStyle>
            <a:lvl1pPr>
              <a:defRPr sz="9000"/>
            </a:lvl1pPr>
          </a:lstStyle>
          <a:p>
            <a:pPr/>
            <a:r>
              <a:t>挑战一：缺少可扩展的测量流水线模型</a:t>
            </a:r>
          </a:p>
        </p:txBody>
      </p:sp>
      <p:sp>
        <p:nvSpPr>
          <p:cNvPr id="227" name="Counting-based: 大象流(heavy hitter)检测算法…"/>
          <p:cNvSpPr txBox="1"/>
          <p:nvPr>
            <p:ph type="body" sz="half" idx="1"/>
          </p:nvPr>
        </p:nvSpPr>
        <p:spPr>
          <a:xfrm>
            <a:off x="1839515" y="3901343"/>
            <a:ext cx="12275996" cy="8591011"/>
          </a:xfrm>
          <a:prstGeom prst="rect">
            <a:avLst/>
          </a:prstGeom>
        </p:spPr>
        <p:txBody>
          <a:bodyPr anchor="t"/>
          <a:lstStyle/>
          <a:p>
            <a:pPr marL="440055" indent="-440055" defTabSz="591502">
              <a:spcBef>
                <a:spcPts val="1200"/>
              </a:spcBef>
              <a:buSzPct val="50000"/>
              <a:buBlip>
                <a:blip r:embed="rId2"/>
              </a:buBlip>
              <a:defRPr sz="3600"/>
            </a:pPr>
            <a:r>
              <a:t>Counting-based: 大象流(heavy hitter)检测算法</a:t>
            </a:r>
          </a:p>
          <a:p>
            <a:pPr lvl="1" marL="760095" indent="-440055" defTabSz="591502">
              <a:spcBef>
                <a:spcPts val="0"/>
              </a:spcBef>
              <a:defRPr sz="3168">
                <a:solidFill>
                  <a:srgbClr val="D6D5D5"/>
                </a:solidFill>
              </a:defRPr>
            </a:pPr>
            <a:r>
              <a:t>space saving</a:t>
            </a:r>
          </a:p>
          <a:p>
            <a:pPr lvl="1" marL="760095" indent="-440055" defTabSz="591502">
              <a:spcBef>
                <a:spcPts val="0"/>
              </a:spcBef>
              <a:defRPr sz="3168">
                <a:solidFill>
                  <a:srgbClr val="D6D5D5"/>
                </a:solidFill>
              </a:defRPr>
            </a:pPr>
            <a:r>
              <a:t>lossy counting</a:t>
            </a:r>
          </a:p>
          <a:p>
            <a:pPr lvl="1" marL="760095" indent="-440055" defTabSz="591502">
              <a:spcBef>
                <a:spcPts val="0"/>
              </a:spcBef>
              <a:defRPr sz="3168">
                <a:solidFill>
                  <a:srgbClr val="D6D5D5"/>
                </a:solidFill>
              </a:defRPr>
            </a:pPr>
            <a:r>
              <a:t>HashPipe</a:t>
            </a:r>
          </a:p>
          <a:p>
            <a:pPr marL="440055" indent="-440055" defTabSz="591502">
              <a:spcBef>
                <a:spcPts val="1200"/>
              </a:spcBef>
              <a:buSzPct val="50000"/>
              <a:buBlip>
                <a:blip r:embed="rId2"/>
              </a:buBlip>
              <a:defRPr sz="3600"/>
            </a:pPr>
            <a:r>
              <a:t>Sketch-based: 基于共享计数器的测量算法</a:t>
            </a:r>
          </a:p>
          <a:p>
            <a:pPr lvl="1" marL="760095" indent="-440055" defTabSz="591502">
              <a:spcBef>
                <a:spcPts val="0"/>
              </a:spcBef>
              <a:defRPr sz="3168">
                <a:solidFill>
                  <a:srgbClr val="D6D5D5"/>
                </a:solidFill>
              </a:defRPr>
            </a:pPr>
            <a:r>
              <a:t>count-min sketch, count sketch</a:t>
            </a:r>
          </a:p>
          <a:p>
            <a:pPr lvl="1" marL="760095" indent="-440055" defTabSz="591502">
              <a:spcBef>
                <a:spcPts val="0"/>
              </a:spcBef>
              <a:defRPr sz="3168">
                <a:solidFill>
                  <a:srgbClr val="D6D5D5"/>
                </a:solidFill>
              </a:defRPr>
            </a:pPr>
            <a:r>
              <a:t>reversible sketch</a:t>
            </a:r>
          </a:p>
          <a:p>
            <a:pPr lvl="1" marL="760095" indent="-440055" defTabSz="591502">
              <a:spcBef>
                <a:spcPts val="0"/>
              </a:spcBef>
              <a:defRPr sz="3168">
                <a:solidFill>
                  <a:srgbClr val="D6D5D5"/>
                </a:solidFill>
              </a:defRPr>
            </a:pPr>
            <a:r>
              <a:t>openSketch</a:t>
            </a:r>
          </a:p>
          <a:p>
            <a:pPr marL="440055" indent="-440055" defTabSz="591502">
              <a:spcBef>
                <a:spcPts val="1200"/>
              </a:spcBef>
              <a:buSzPct val="50000"/>
              <a:buBlip>
                <a:blip r:embed="rId2"/>
              </a:buBlip>
              <a:defRPr b="1" sz="3600"/>
            </a:pPr>
            <a:r>
              <a:t>Rule-based: 基于流表规则的测量算法</a:t>
            </a:r>
          </a:p>
          <a:p>
            <a:pPr lvl="1" marL="760095" indent="-440055" defTabSz="591502">
              <a:spcBef>
                <a:spcPts val="0"/>
              </a:spcBef>
              <a:defRPr sz="3168"/>
            </a:pPr>
            <a:r>
              <a:t>EverFlow</a:t>
            </a:r>
          </a:p>
          <a:p>
            <a:pPr lvl="1" marL="760095" indent="-440055" defTabSz="591502">
              <a:spcBef>
                <a:spcPts val="0"/>
              </a:spcBef>
              <a:defRPr sz="3168"/>
            </a:pPr>
            <a:r>
              <a:t>Trumpet, Mozart</a:t>
            </a:r>
          </a:p>
          <a:p>
            <a:pPr marL="440055" indent="-440055" defTabSz="591502">
              <a:spcBef>
                <a:spcPts val="1200"/>
              </a:spcBef>
              <a:buSzPct val="50000"/>
              <a:buBlip>
                <a:blip r:embed="rId2"/>
              </a:buBlip>
              <a:defRPr sz="3600">
                <a:solidFill>
                  <a:srgbClr val="D6D5D5"/>
                </a:solidFill>
              </a:defRPr>
            </a:pPr>
            <a:r>
              <a:t>Sample-based: 基于随机采样的测量算法</a:t>
            </a:r>
          </a:p>
          <a:p>
            <a:pPr lvl="1" marL="760095" indent="-440055" defTabSz="591502">
              <a:spcBef>
                <a:spcPts val="0"/>
              </a:spcBef>
              <a:defRPr sz="3168">
                <a:solidFill>
                  <a:srgbClr val="D6D5D5"/>
                </a:solidFill>
              </a:defRPr>
            </a:pPr>
            <a:r>
              <a:t>NetFlow, sFlow</a:t>
            </a:r>
          </a:p>
          <a:p>
            <a:pPr lvl="1" marL="760095" indent="-440055" defTabSz="591502">
              <a:spcBef>
                <a:spcPts val="0"/>
              </a:spcBef>
              <a:defRPr sz="3168">
                <a:solidFill>
                  <a:srgbClr val="D6D5D5"/>
                </a:solidFill>
              </a:defRPr>
            </a:pPr>
            <a:r>
              <a:t>Sample and Hold</a:t>
            </a:r>
          </a:p>
          <a:p>
            <a:pPr lvl="1" marL="760095" indent="-440055" defTabSz="591502">
              <a:spcBef>
                <a:spcPts val="0"/>
              </a:spcBef>
              <a:defRPr sz="3168">
                <a:solidFill>
                  <a:srgbClr val="D6D5D5"/>
                </a:solidFill>
              </a:defRPr>
            </a:pPr>
            <a:r>
              <a:t>Planck</a:t>
            </a:r>
          </a:p>
        </p:txBody>
      </p:sp>
      <p:sp>
        <p:nvSpPr>
          <p:cNvPr id="228" name="现有的测量算法种类繁多，而采用定制的测量系统的开发周期长，成本高"/>
          <p:cNvSpPr txBox="1"/>
          <p:nvPr/>
        </p:nvSpPr>
        <p:spPr>
          <a:xfrm>
            <a:off x="1648618" y="2913062"/>
            <a:ext cx="21170107"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94531" indent="-694531" algn="l">
              <a:spcBef>
                <a:spcPts val="1600"/>
              </a:spcBef>
              <a:buSzPct val="50000"/>
              <a:buBlip>
                <a:blip r:embed="rId3"/>
              </a:buBlip>
              <a:defRPr b="0" sz="5000"/>
            </a:lvl1pPr>
          </a:lstStyle>
          <a:p>
            <a:pPr/>
            <a:r>
              <a:t>现有的测量算法种类繁多，而采用定制的测量系统的开发周期长，成本高</a:t>
            </a:r>
          </a:p>
        </p:txBody>
      </p:sp>
      <p:pic>
        <p:nvPicPr>
          <p:cNvPr id="229" name="rule-based.pdf" descr="rule-based.pdf"/>
          <p:cNvPicPr>
            <a:picLocks noChangeAspect="0"/>
          </p:cNvPicPr>
          <p:nvPr/>
        </p:nvPicPr>
        <p:blipFill>
          <a:blip r:embed="rId4">
            <a:extLst/>
          </a:blip>
          <a:stretch>
            <a:fillRect/>
          </a:stretch>
        </p:blipFill>
        <p:spPr>
          <a:xfrm>
            <a:off x="12023578" y="4305287"/>
            <a:ext cx="11111341" cy="6175402"/>
          </a:xfrm>
          <a:prstGeom prst="rect">
            <a:avLst/>
          </a:prstGeom>
        </p:spPr>
      </p:pic>
      <p:sp>
        <p:nvSpPr>
          <p:cNvPr id="230" name="toy example of rule-based algorithm"/>
          <p:cNvSpPr txBox="1"/>
          <p:nvPr/>
        </p:nvSpPr>
        <p:spPr>
          <a:xfrm>
            <a:off x="13098445" y="10525123"/>
            <a:ext cx="8961607" cy="6761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3600"/>
            </a:lvl1pPr>
          </a:lstStyle>
          <a:p>
            <a:pPr/>
            <a:r>
              <a:t>toy example of rule-based algorithm</a:t>
            </a:r>
          </a:p>
        </p:txBody>
      </p:sp>
      <p:sp>
        <p:nvSpPr>
          <p:cNvPr id="231" name="优点：测量准确性高"/>
          <p:cNvSpPr txBox="1"/>
          <p:nvPr/>
        </p:nvSpPr>
        <p:spPr>
          <a:xfrm>
            <a:off x="12157868" y="11717235"/>
            <a:ext cx="427037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优点：测量准确性高</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挑战一：缺少可扩展的测量流水线模型"/>
          <p:cNvSpPr txBox="1"/>
          <p:nvPr>
            <p:ph type="title"/>
          </p:nvPr>
        </p:nvSpPr>
        <p:spPr>
          <a:xfrm>
            <a:off x="651588" y="357187"/>
            <a:ext cx="22662510" cy="3036095"/>
          </a:xfrm>
          <a:prstGeom prst="rect">
            <a:avLst/>
          </a:prstGeom>
        </p:spPr>
        <p:txBody>
          <a:bodyPr/>
          <a:lstStyle>
            <a:lvl1pPr>
              <a:defRPr sz="9000"/>
            </a:lvl1pPr>
          </a:lstStyle>
          <a:p>
            <a:pPr/>
            <a:r>
              <a:t>挑战一：缺少可扩展的测量流水线模型</a:t>
            </a:r>
          </a:p>
        </p:txBody>
      </p:sp>
      <p:sp>
        <p:nvSpPr>
          <p:cNvPr id="234" name="Counting-based: 大象流(heavy hitter)检测算法…"/>
          <p:cNvSpPr txBox="1"/>
          <p:nvPr>
            <p:ph type="body" sz="half" idx="1"/>
          </p:nvPr>
        </p:nvSpPr>
        <p:spPr>
          <a:xfrm>
            <a:off x="1839515" y="3901343"/>
            <a:ext cx="12275996" cy="8591011"/>
          </a:xfrm>
          <a:prstGeom prst="rect">
            <a:avLst/>
          </a:prstGeom>
        </p:spPr>
        <p:txBody>
          <a:bodyPr anchor="t"/>
          <a:lstStyle/>
          <a:p>
            <a:pPr marL="440055" indent="-440055" defTabSz="591502">
              <a:spcBef>
                <a:spcPts val="1200"/>
              </a:spcBef>
              <a:buSzPct val="50000"/>
              <a:buBlip>
                <a:blip r:embed="rId2"/>
              </a:buBlip>
              <a:defRPr sz="3600"/>
            </a:pPr>
            <a:r>
              <a:t>Counting-based: 大象流(heavy hitter)检测算法</a:t>
            </a:r>
          </a:p>
          <a:p>
            <a:pPr lvl="1" marL="760095" indent="-440055" defTabSz="591502">
              <a:spcBef>
                <a:spcPts val="0"/>
              </a:spcBef>
              <a:defRPr sz="3168">
                <a:solidFill>
                  <a:srgbClr val="D6D5D5"/>
                </a:solidFill>
              </a:defRPr>
            </a:pPr>
            <a:r>
              <a:t>space saving</a:t>
            </a:r>
          </a:p>
          <a:p>
            <a:pPr lvl="1" marL="760095" indent="-440055" defTabSz="591502">
              <a:spcBef>
                <a:spcPts val="0"/>
              </a:spcBef>
              <a:defRPr sz="3168">
                <a:solidFill>
                  <a:srgbClr val="D6D5D5"/>
                </a:solidFill>
              </a:defRPr>
            </a:pPr>
            <a:r>
              <a:t>lossy counting</a:t>
            </a:r>
          </a:p>
          <a:p>
            <a:pPr lvl="1" marL="760095" indent="-440055" defTabSz="591502">
              <a:spcBef>
                <a:spcPts val="0"/>
              </a:spcBef>
              <a:defRPr sz="3168">
                <a:solidFill>
                  <a:srgbClr val="D6D5D5"/>
                </a:solidFill>
              </a:defRPr>
            </a:pPr>
            <a:r>
              <a:t>HashPipe</a:t>
            </a:r>
          </a:p>
          <a:p>
            <a:pPr marL="440055" indent="-440055" defTabSz="591502">
              <a:spcBef>
                <a:spcPts val="1200"/>
              </a:spcBef>
              <a:buSzPct val="50000"/>
              <a:buBlip>
                <a:blip r:embed="rId2"/>
              </a:buBlip>
              <a:defRPr sz="3600"/>
            </a:pPr>
            <a:r>
              <a:t>Sketch-based: 基于共享计数器的测量算法</a:t>
            </a:r>
          </a:p>
          <a:p>
            <a:pPr lvl="1" marL="760095" indent="-440055" defTabSz="591502">
              <a:spcBef>
                <a:spcPts val="0"/>
              </a:spcBef>
              <a:defRPr sz="3168">
                <a:solidFill>
                  <a:srgbClr val="D6D5D5"/>
                </a:solidFill>
              </a:defRPr>
            </a:pPr>
            <a:r>
              <a:t>count-min sketch, count sketch</a:t>
            </a:r>
          </a:p>
          <a:p>
            <a:pPr lvl="1" marL="760095" indent="-440055" defTabSz="591502">
              <a:spcBef>
                <a:spcPts val="0"/>
              </a:spcBef>
              <a:defRPr sz="3168">
                <a:solidFill>
                  <a:srgbClr val="D6D5D5"/>
                </a:solidFill>
              </a:defRPr>
            </a:pPr>
            <a:r>
              <a:t>reversible sketch</a:t>
            </a:r>
          </a:p>
          <a:p>
            <a:pPr lvl="1" marL="760095" indent="-440055" defTabSz="591502">
              <a:spcBef>
                <a:spcPts val="0"/>
              </a:spcBef>
              <a:defRPr sz="3168">
                <a:solidFill>
                  <a:srgbClr val="D6D5D5"/>
                </a:solidFill>
              </a:defRPr>
            </a:pPr>
            <a:r>
              <a:t>openSketch</a:t>
            </a:r>
          </a:p>
          <a:p>
            <a:pPr marL="440055" indent="-440055" defTabSz="591502">
              <a:spcBef>
                <a:spcPts val="1200"/>
              </a:spcBef>
              <a:buSzPct val="50000"/>
              <a:buBlip>
                <a:blip r:embed="rId2"/>
              </a:buBlip>
              <a:defRPr sz="3600"/>
            </a:pPr>
            <a:r>
              <a:t>Rule-based: 基于流表规则的测量算法</a:t>
            </a:r>
          </a:p>
          <a:p>
            <a:pPr lvl="1" marL="760095" indent="-440055" defTabSz="591502">
              <a:spcBef>
                <a:spcPts val="0"/>
              </a:spcBef>
              <a:defRPr sz="3168">
                <a:solidFill>
                  <a:srgbClr val="D6D5D5"/>
                </a:solidFill>
              </a:defRPr>
            </a:pPr>
            <a:r>
              <a:t>EverFlow</a:t>
            </a:r>
          </a:p>
          <a:p>
            <a:pPr lvl="1" marL="760095" indent="-440055" defTabSz="591502">
              <a:spcBef>
                <a:spcPts val="0"/>
              </a:spcBef>
              <a:defRPr sz="3168">
                <a:solidFill>
                  <a:srgbClr val="D6D5D5"/>
                </a:solidFill>
              </a:defRPr>
            </a:pPr>
            <a:r>
              <a:t>Trumpet, Mozart</a:t>
            </a:r>
          </a:p>
          <a:p>
            <a:pPr marL="440055" indent="-440055" defTabSz="591502">
              <a:spcBef>
                <a:spcPts val="1200"/>
              </a:spcBef>
              <a:buSzPct val="50000"/>
              <a:buBlip>
                <a:blip r:embed="rId2"/>
              </a:buBlip>
              <a:defRPr b="1" sz="3600"/>
            </a:pPr>
            <a:r>
              <a:t>Sample-based: 基于随机采样的测量算法</a:t>
            </a:r>
          </a:p>
          <a:p>
            <a:pPr lvl="1" marL="760095" indent="-440055" defTabSz="591502">
              <a:spcBef>
                <a:spcPts val="0"/>
              </a:spcBef>
              <a:defRPr sz="3168"/>
            </a:pPr>
            <a:r>
              <a:t>NetFlow, sFlow</a:t>
            </a:r>
          </a:p>
          <a:p>
            <a:pPr lvl="1" marL="760095" indent="-440055" defTabSz="591502">
              <a:spcBef>
                <a:spcPts val="0"/>
              </a:spcBef>
              <a:defRPr sz="3168"/>
            </a:pPr>
            <a:r>
              <a:t>Sample and Hold</a:t>
            </a:r>
          </a:p>
          <a:p>
            <a:pPr lvl="1" marL="760095" indent="-440055" defTabSz="591502">
              <a:spcBef>
                <a:spcPts val="0"/>
              </a:spcBef>
              <a:defRPr sz="3168"/>
            </a:pPr>
            <a:r>
              <a:t>Planck</a:t>
            </a:r>
          </a:p>
        </p:txBody>
      </p:sp>
      <p:sp>
        <p:nvSpPr>
          <p:cNvPr id="235" name="现有的测量算法种类繁多，而采用定制的测量系统的开发周期长，成本高"/>
          <p:cNvSpPr txBox="1"/>
          <p:nvPr/>
        </p:nvSpPr>
        <p:spPr>
          <a:xfrm>
            <a:off x="1648618" y="2913062"/>
            <a:ext cx="21170107"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94531" indent="-694531" algn="l">
              <a:spcBef>
                <a:spcPts val="1600"/>
              </a:spcBef>
              <a:buSzPct val="50000"/>
              <a:buBlip>
                <a:blip r:embed="rId3"/>
              </a:buBlip>
              <a:defRPr b="0" sz="5000"/>
            </a:lvl1pPr>
          </a:lstStyle>
          <a:p>
            <a:pPr/>
            <a:r>
              <a:t>现有的测量算法种类繁多，而采用定制的测量系统的开发周期长，成本高</a:t>
            </a:r>
          </a:p>
        </p:txBody>
      </p:sp>
      <p:pic>
        <p:nvPicPr>
          <p:cNvPr id="236" name="sample-based.pdf" descr="sample-based.pdf"/>
          <p:cNvPicPr>
            <a:picLocks noChangeAspect="0"/>
          </p:cNvPicPr>
          <p:nvPr/>
        </p:nvPicPr>
        <p:blipFill>
          <a:blip r:embed="rId4">
            <a:extLst/>
          </a:blip>
          <a:stretch>
            <a:fillRect/>
          </a:stretch>
        </p:blipFill>
        <p:spPr>
          <a:xfrm>
            <a:off x="12498548" y="4845347"/>
            <a:ext cx="9745621" cy="5597850"/>
          </a:xfrm>
          <a:prstGeom prst="rect">
            <a:avLst/>
          </a:prstGeom>
        </p:spPr>
      </p:pic>
      <p:sp>
        <p:nvSpPr>
          <p:cNvPr id="237" name="toy example of sample-based algorithm"/>
          <p:cNvSpPr txBox="1"/>
          <p:nvPr/>
        </p:nvSpPr>
        <p:spPr>
          <a:xfrm>
            <a:off x="13098445" y="10525123"/>
            <a:ext cx="8961607" cy="6761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0" sz="3600"/>
            </a:lvl1pPr>
          </a:lstStyle>
          <a:p>
            <a:pPr/>
            <a:r>
              <a:t>toy example of sample-based algorithm</a:t>
            </a:r>
          </a:p>
        </p:txBody>
      </p:sp>
      <p:sp>
        <p:nvSpPr>
          <p:cNvPr id="238" name="需要设计一种通用的可扩展测量流水线模型，以快速支持现有的或者新的测量算法"/>
          <p:cNvSpPr txBox="1"/>
          <p:nvPr/>
        </p:nvSpPr>
        <p:spPr>
          <a:xfrm>
            <a:off x="1487090" y="12599987"/>
            <a:ext cx="22629019" cy="993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527843" indent="-527843" algn="l">
              <a:buSzPct val="50000"/>
              <a:buBlip>
                <a:blip r:embed="rId3"/>
              </a:buBlip>
              <a:defRPr sz="4800">
                <a:solidFill>
                  <a:schemeClr val="accent1">
                    <a:hueOff val="114395"/>
                    <a:lumOff val="-24975"/>
                  </a:schemeClr>
                </a:solidFill>
              </a:defRPr>
            </a:lvl1pPr>
          </a:lstStyle>
          <a:p>
            <a:pPr/>
            <a:r>
              <a:t>需要设计一种通用的可扩展测量流水线模型，以快速支持现有的或者新的测量算法</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挑战二：现有测量系统的可扩展性较差"/>
          <p:cNvSpPr txBox="1"/>
          <p:nvPr>
            <p:ph type="title"/>
          </p:nvPr>
        </p:nvSpPr>
        <p:spPr>
          <a:xfrm>
            <a:off x="651588" y="357187"/>
            <a:ext cx="22662510" cy="3036095"/>
          </a:xfrm>
          <a:prstGeom prst="rect">
            <a:avLst/>
          </a:prstGeom>
        </p:spPr>
        <p:txBody>
          <a:bodyPr/>
          <a:lstStyle>
            <a:lvl1pPr>
              <a:defRPr sz="9000"/>
            </a:lvl1pPr>
          </a:lstStyle>
          <a:p>
            <a:pPr/>
            <a:r>
              <a:t>挑战二：现有测量系统的可扩展性较差</a:t>
            </a:r>
          </a:p>
        </p:txBody>
      </p:sp>
      <p:sp>
        <p:nvSpPr>
          <p:cNvPr id="241" name="网络规模不断扩大…"/>
          <p:cNvSpPr txBox="1"/>
          <p:nvPr>
            <p:ph type="body" sz="half" idx="1"/>
          </p:nvPr>
        </p:nvSpPr>
        <p:spPr>
          <a:xfrm>
            <a:off x="1839515" y="3901343"/>
            <a:ext cx="10653174" cy="8591011"/>
          </a:xfrm>
          <a:prstGeom prst="rect">
            <a:avLst/>
          </a:prstGeom>
        </p:spPr>
        <p:txBody>
          <a:bodyPr anchor="t"/>
          <a:lstStyle/>
          <a:p>
            <a:pPr marL="433943" indent="-433943" defTabSz="583287">
              <a:spcBef>
                <a:spcPts val="1100"/>
              </a:spcBef>
              <a:buSzPct val="50000"/>
              <a:buBlip>
                <a:blip r:embed="rId2"/>
              </a:buBlip>
              <a:defRPr sz="3550"/>
            </a:pPr>
            <a:r>
              <a:t>网络规模不断扩大</a:t>
            </a:r>
          </a:p>
          <a:p>
            <a:pPr lvl="1" marL="749538" indent="-433943" defTabSz="583287">
              <a:spcBef>
                <a:spcPts val="0"/>
              </a:spcBef>
              <a:defRPr sz="3124"/>
            </a:pPr>
            <a:r>
              <a:t>网络节点主机数量不断增加（移动设备，物联网设备）</a:t>
            </a:r>
          </a:p>
          <a:p>
            <a:pPr lvl="1" marL="749538" indent="-433943" defTabSz="583287">
              <a:spcBef>
                <a:spcPts val="0"/>
              </a:spcBef>
              <a:defRPr sz="3124"/>
            </a:pPr>
            <a:r>
              <a:t>网络流量不断增加（各种云服务、网络应用服务）</a:t>
            </a:r>
          </a:p>
          <a:p>
            <a:pPr marL="433943" indent="-433943" defTabSz="583287">
              <a:spcBef>
                <a:spcPts val="1100"/>
              </a:spcBef>
              <a:buSzPct val="50000"/>
              <a:buBlip>
                <a:blip r:embed="rId2"/>
              </a:buBlip>
              <a:defRPr sz="3550">
                <a:solidFill>
                  <a:srgbClr val="D6D5D5"/>
                </a:solidFill>
              </a:defRPr>
            </a:pPr>
            <a:r>
              <a:t>链路带宽不断增加</a:t>
            </a:r>
          </a:p>
          <a:p>
            <a:pPr lvl="1" marL="749538" indent="-433943" defTabSz="583287">
              <a:spcBef>
                <a:spcPts val="0"/>
              </a:spcBef>
              <a:defRPr sz="3124">
                <a:solidFill>
                  <a:srgbClr val="D6D5D5"/>
                </a:solidFill>
              </a:defRPr>
            </a:pPr>
            <a:r>
              <a:t>需要测量系统具备线速处理能力（100Gbps甚至400Gbps）；</a:t>
            </a:r>
          </a:p>
          <a:p>
            <a:pPr marL="433943" indent="-433943" defTabSz="583287">
              <a:spcBef>
                <a:spcPts val="1100"/>
              </a:spcBef>
              <a:buSzPct val="50000"/>
              <a:buBlip>
                <a:blip r:embed="rId2"/>
              </a:buBlip>
              <a:defRPr sz="3550">
                <a:solidFill>
                  <a:srgbClr val="D6D5D5"/>
                </a:solidFill>
              </a:defRPr>
            </a:pPr>
            <a:r>
              <a:t>网络设备的资源受限</a:t>
            </a:r>
          </a:p>
          <a:p>
            <a:pPr lvl="1" marL="749538" indent="-433943" defTabSz="583287">
              <a:spcBef>
                <a:spcPts val="0"/>
              </a:spcBef>
              <a:defRPr sz="3124">
                <a:solidFill>
                  <a:srgbClr val="D6D5D5"/>
                </a:solidFill>
              </a:defRPr>
            </a:pPr>
            <a:r>
              <a:t>摩尔定律逐渐失效，网络设备资源增加的速度变缓；</a:t>
            </a:r>
          </a:p>
          <a:p>
            <a:pPr lvl="1" marL="749538" indent="-433943" defTabSz="583287">
              <a:spcBef>
                <a:spcPts val="0"/>
              </a:spcBef>
              <a:defRPr sz="3124">
                <a:solidFill>
                  <a:srgbClr val="D6D5D5"/>
                </a:solidFill>
              </a:defRPr>
            </a:pPr>
            <a:r>
              <a:t>增加设备计算、存储资源导致设备的成本、功耗增加；</a:t>
            </a:r>
          </a:p>
          <a:p>
            <a:pPr marL="433943" indent="-433943" defTabSz="583287">
              <a:spcBef>
                <a:spcPts val="1100"/>
              </a:spcBef>
              <a:buSzPct val="50000"/>
              <a:buBlip>
                <a:blip r:embed="rId2"/>
              </a:buBlip>
              <a:defRPr sz="3550">
                <a:solidFill>
                  <a:srgbClr val="D6D5D5"/>
                </a:solidFill>
              </a:defRPr>
            </a:pPr>
            <a:r>
              <a:t>网络测量任务不断增加</a:t>
            </a:r>
          </a:p>
          <a:p>
            <a:pPr lvl="1" marL="749538" indent="-433943" defTabSz="583287">
              <a:spcBef>
                <a:spcPts val="0"/>
              </a:spcBef>
              <a:defRPr sz="3124">
                <a:solidFill>
                  <a:srgbClr val="D6D5D5"/>
                </a:solidFill>
              </a:defRPr>
            </a:pPr>
            <a:r>
              <a:t>网路测量的需求不断增加，需要在设备上部署的测量任务也不断增加；</a:t>
            </a:r>
          </a:p>
        </p:txBody>
      </p:sp>
      <p:sp>
        <p:nvSpPr>
          <p:cNvPr id="242" name="网络规模不断变大，而网络设备的资源受限"/>
          <p:cNvSpPr txBox="1"/>
          <p:nvPr/>
        </p:nvSpPr>
        <p:spPr>
          <a:xfrm>
            <a:off x="1648618" y="2913062"/>
            <a:ext cx="12915107"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94531" indent="-694531" algn="l">
              <a:spcBef>
                <a:spcPts val="1600"/>
              </a:spcBef>
              <a:buSzPct val="50000"/>
              <a:buBlip>
                <a:blip r:embed="rId3"/>
              </a:buBlip>
              <a:defRPr b="0" sz="5000"/>
            </a:lvl1pPr>
          </a:lstStyle>
          <a:p>
            <a:pPr/>
            <a:r>
              <a:t>网络规模不断变大，而网络设备的资源受限</a:t>
            </a:r>
          </a:p>
        </p:txBody>
      </p:sp>
      <p:sp>
        <p:nvSpPr>
          <p:cNvPr id="243" name="物联网设备增长趋势"/>
          <p:cNvSpPr txBox="1"/>
          <p:nvPr/>
        </p:nvSpPr>
        <p:spPr>
          <a:xfrm>
            <a:off x="4461668" y="12326835"/>
            <a:ext cx="427037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物联网设备增长趋势</a:t>
            </a:r>
          </a:p>
        </p:txBody>
      </p:sp>
      <p:pic>
        <p:nvPicPr>
          <p:cNvPr id="244" name="pasted-image.tiff" descr="pasted-image.tiff"/>
          <p:cNvPicPr>
            <a:picLocks noChangeAspect="0"/>
          </p:cNvPicPr>
          <p:nvPr/>
        </p:nvPicPr>
        <p:blipFill>
          <a:blip r:embed="rId4">
            <a:extLst/>
          </a:blip>
          <a:stretch>
            <a:fillRect/>
          </a:stretch>
        </p:blipFill>
        <p:spPr>
          <a:xfrm>
            <a:off x="1564662" y="5940781"/>
            <a:ext cx="10653174" cy="6077051"/>
          </a:xfrm>
          <a:prstGeom prst="rect">
            <a:avLst/>
          </a:prstGeom>
        </p:spPr>
      </p:pic>
      <p:pic>
        <p:nvPicPr>
          <p:cNvPr id="245" name="屏幕快照 2017-09-23 下午1.07.30.png" descr="屏幕快照 2017-09-23 下午1.07.30.png"/>
          <p:cNvPicPr>
            <a:picLocks noChangeAspect="1"/>
          </p:cNvPicPr>
          <p:nvPr/>
        </p:nvPicPr>
        <p:blipFill>
          <a:blip r:embed="rId5">
            <a:extLst/>
          </a:blip>
          <a:stretch>
            <a:fillRect/>
          </a:stretch>
        </p:blipFill>
        <p:spPr>
          <a:xfrm>
            <a:off x="12831005" y="6169031"/>
            <a:ext cx="10429045" cy="5620553"/>
          </a:xfrm>
          <a:prstGeom prst="rect">
            <a:avLst/>
          </a:prstGeom>
          <a:ln w="25400">
            <a:miter lim="400000"/>
          </a:ln>
          <a:effectLst>
            <a:outerShdw sx="100000" sy="100000" kx="0" ky="0" algn="b" rotWithShape="0" blurRad="355600" dist="177800" dir="5400000">
              <a:srgbClr val="000000">
                <a:alpha val="70000"/>
              </a:srgbClr>
            </a:outerShdw>
          </a:effectLst>
        </p:spPr>
      </p:pic>
      <p:sp>
        <p:nvSpPr>
          <p:cNvPr id="246" name="微软数据中心Azure分布，为140多个国家提供服务"/>
          <p:cNvSpPr txBox="1"/>
          <p:nvPr/>
        </p:nvSpPr>
        <p:spPr>
          <a:xfrm>
            <a:off x="12844814" y="12326835"/>
            <a:ext cx="10401428"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微软数据中心Azure分布，为140多个国家提供服务</a:t>
            </a:r>
          </a:p>
        </p:txBody>
      </p:sp>
      <p:sp>
        <p:nvSpPr>
          <p:cNvPr id="247" name="from https://www.azure.cn"/>
          <p:cNvSpPr txBox="1"/>
          <p:nvPr/>
        </p:nvSpPr>
        <p:spPr>
          <a:xfrm>
            <a:off x="13178777" y="13000415"/>
            <a:ext cx="4935246"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i="1"/>
            </a:pPr>
            <a:r>
              <a:t>from </a:t>
            </a:r>
            <a:r>
              <a:rPr u="sng">
                <a:hlinkClick r:id="rId6" invalidUrl="" action="" tgtFrame="" tooltip="" history="1" highlightClick="0" endSnd="0"/>
              </a:rPr>
              <a:t>https://www.azure.cn</a:t>
            </a:r>
          </a:p>
        </p:txBody>
      </p:sp>
      <p:sp>
        <p:nvSpPr>
          <p:cNvPr id="248" name="from https://www.ericsson.com"/>
          <p:cNvSpPr txBox="1"/>
          <p:nvPr/>
        </p:nvSpPr>
        <p:spPr>
          <a:xfrm>
            <a:off x="3101073" y="13000211"/>
            <a:ext cx="5837454" cy="6267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i="1"/>
            </a:pPr>
            <a:r>
              <a:t>from </a:t>
            </a:r>
            <a:r>
              <a:rPr u="sng">
                <a:hlinkClick r:id="rId7" invalidUrl="" action="" tgtFrame="" tooltip="" history="1" highlightClick="0" endSnd="0"/>
              </a:rPr>
              <a:t>https://www.ericsson.com</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挑战二：现有测量系统的可扩展性较差"/>
          <p:cNvSpPr txBox="1"/>
          <p:nvPr>
            <p:ph type="title"/>
          </p:nvPr>
        </p:nvSpPr>
        <p:spPr>
          <a:xfrm>
            <a:off x="651588" y="357187"/>
            <a:ext cx="22662510" cy="3036095"/>
          </a:xfrm>
          <a:prstGeom prst="rect">
            <a:avLst/>
          </a:prstGeom>
        </p:spPr>
        <p:txBody>
          <a:bodyPr/>
          <a:lstStyle>
            <a:lvl1pPr>
              <a:defRPr sz="9000"/>
            </a:lvl1pPr>
          </a:lstStyle>
          <a:p>
            <a:pPr/>
            <a:r>
              <a:t>挑战二：现有测量系统的可扩展性较差</a:t>
            </a:r>
          </a:p>
        </p:txBody>
      </p:sp>
      <p:sp>
        <p:nvSpPr>
          <p:cNvPr id="251" name="网络规模不断扩大…"/>
          <p:cNvSpPr txBox="1"/>
          <p:nvPr>
            <p:ph type="body" sz="half" idx="1"/>
          </p:nvPr>
        </p:nvSpPr>
        <p:spPr>
          <a:xfrm>
            <a:off x="1839515" y="3901343"/>
            <a:ext cx="10653174" cy="8591011"/>
          </a:xfrm>
          <a:prstGeom prst="rect">
            <a:avLst/>
          </a:prstGeom>
        </p:spPr>
        <p:txBody>
          <a:bodyPr anchor="t"/>
          <a:lstStyle/>
          <a:p>
            <a:pPr marL="433943" indent="-433943" defTabSz="583287">
              <a:spcBef>
                <a:spcPts val="1100"/>
              </a:spcBef>
              <a:buSzPct val="50000"/>
              <a:buBlip>
                <a:blip r:embed="rId2"/>
              </a:buBlip>
              <a:defRPr sz="3550"/>
            </a:pPr>
            <a:r>
              <a:t>网络规模不断扩大</a:t>
            </a:r>
          </a:p>
          <a:p>
            <a:pPr lvl="1" marL="749538" indent="-433943" defTabSz="583287">
              <a:spcBef>
                <a:spcPts val="0"/>
              </a:spcBef>
              <a:defRPr sz="3124"/>
            </a:pPr>
            <a:r>
              <a:t>网络节点主机数量不断增加（移动设备，物联网设备）</a:t>
            </a:r>
          </a:p>
          <a:p>
            <a:pPr lvl="1" marL="749538" indent="-433943" defTabSz="583287">
              <a:spcBef>
                <a:spcPts val="0"/>
              </a:spcBef>
              <a:defRPr sz="3124"/>
            </a:pPr>
            <a:r>
              <a:t>网络流量不断增加（各种云服务、网络应用服务）</a:t>
            </a:r>
          </a:p>
          <a:p>
            <a:pPr marL="433943" indent="-433943" defTabSz="583287">
              <a:spcBef>
                <a:spcPts val="1100"/>
              </a:spcBef>
              <a:buSzPct val="50000"/>
              <a:buBlip>
                <a:blip r:embed="rId2"/>
              </a:buBlip>
              <a:defRPr sz="3550">
                <a:solidFill>
                  <a:srgbClr val="D6D5D5"/>
                </a:solidFill>
              </a:defRPr>
            </a:pPr>
            <a:r>
              <a:t>链路带宽不断增加</a:t>
            </a:r>
          </a:p>
          <a:p>
            <a:pPr lvl="1" marL="749538" indent="-433943" defTabSz="583287">
              <a:spcBef>
                <a:spcPts val="0"/>
              </a:spcBef>
              <a:defRPr sz="3124">
                <a:solidFill>
                  <a:srgbClr val="D6D5D5"/>
                </a:solidFill>
              </a:defRPr>
            </a:pPr>
            <a:r>
              <a:t>需要测量系统具备线速处理能力（100Gbps甚至400Gbps）；</a:t>
            </a:r>
          </a:p>
          <a:p>
            <a:pPr marL="433943" indent="-433943" defTabSz="583287">
              <a:spcBef>
                <a:spcPts val="1100"/>
              </a:spcBef>
              <a:buSzPct val="50000"/>
              <a:buBlip>
                <a:blip r:embed="rId2"/>
              </a:buBlip>
              <a:defRPr sz="3550">
                <a:solidFill>
                  <a:srgbClr val="D6D5D5"/>
                </a:solidFill>
              </a:defRPr>
            </a:pPr>
            <a:r>
              <a:t>网络设备的资源受限</a:t>
            </a:r>
          </a:p>
          <a:p>
            <a:pPr lvl="1" marL="749538" indent="-433943" defTabSz="583287">
              <a:spcBef>
                <a:spcPts val="0"/>
              </a:spcBef>
              <a:defRPr sz="3124">
                <a:solidFill>
                  <a:srgbClr val="D6D5D5"/>
                </a:solidFill>
              </a:defRPr>
            </a:pPr>
            <a:r>
              <a:t>摩尔定律逐渐失效，网络设备资源增加的速度变缓；</a:t>
            </a:r>
          </a:p>
          <a:p>
            <a:pPr lvl="1" marL="749538" indent="-433943" defTabSz="583287">
              <a:spcBef>
                <a:spcPts val="0"/>
              </a:spcBef>
              <a:defRPr sz="3124">
                <a:solidFill>
                  <a:srgbClr val="D6D5D5"/>
                </a:solidFill>
              </a:defRPr>
            </a:pPr>
            <a:r>
              <a:t>增加设备计算、存储资源导致设备的成本、功耗增加；</a:t>
            </a:r>
          </a:p>
          <a:p>
            <a:pPr marL="433943" indent="-433943" defTabSz="583287">
              <a:spcBef>
                <a:spcPts val="1100"/>
              </a:spcBef>
              <a:buSzPct val="50000"/>
              <a:buBlip>
                <a:blip r:embed="rId2"/>
              </a:buBlip>
              <a:defRPr sz="3550">
                <a:solidFill>
                  <a:srgbClr val="D6D5D5"/>
                </a:solidFill>
              </a:defRPr>
            </a:pPr>
            <a:r>
              <a:t>网络测量任务不断增加</a:t>
            </a:r>
          </a:p>
          <a:p>
            <a:pPr lvl="1" marL="749538" indent="-433943" defTabSz="583287">
              <a:spcBef>
                <a:spcPts val="0"/>
              </a:spcBef>
              <a:defRPr sz="3124">
                <a:solidFill>
                  <a:srgbClr val="D6D5D5"/>
                </a:solidFill>
              </a:defRPr>
            </a:pPr>
            <a:r>
              <a:t>网路测量的需求不断增加，需要在设备上部署的测量任务也不断增加；</a:t>
            </a:r>
          </a:p>
        </p:txBody>
      </p:sp>
      <p:sp>
        <p:nvSpPr>
          <p:cNvPr id="252" name="网络规模不断变大，而网络设备的资源受限"/>
          <p:cNvSpPr txBox="1"/>
          <p:nvPr/>
        </p:nvSpPr>
        <p:spPr>
          <a:xfrm>
            <a:off x="1648618" y="2913062"/>
            <a:ext cx="12915107"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94531" indent="-694531" algn="l">
              <a:spcBef>
                <a:spcPts val="1600"/>
              </a:spcBef>
              <a:buSzPct val="50000"/>
              <a:buBlip>
                <a:blip r:embed="rId3"/>
              </a:buBlip>
              <a:defRPr b="0" sz="5000"/>
            </a:lvl1pPr>
          </a:lstStyle>
          <a:p>
            <a:pPr/>
            <a:r>
              <a:t>网络规模不断变大，而网络设备的资源受限</a:t>
            </a:r>
          </a:p>
        </p:txBody>
      </p:sp>
      <p:sp>
        <p:nvSpPr>
          <p:cNvPr id="253" name="移动网络流量增长趋势"/>
          <p:cNvSpPr txBox="1"/>
          <p:nvPr/>
        </p:nvSpPr>
        <p:spPr>
          <a:xfrm>
            <a:off x="4156868" y="12326835"/>
            <a:ext cx="472757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移动网络流量增长趋势</a:t>
            </a:r>
          </a:p>
        </p:txBody>
      </p:sp>
      <p:pic>
        <p:nvPicPr>
          <p:cNvPr id="254" name="屏幕快照 2017-09-23 下午1.07.30.png" descr="屏幕快照 2017-09-23 下午1.07.30.png"/>
          <p:cNvPicPr>
            <a:picLocks noChangeAspect="1"/>
          </p:cNvPicPr>
          <p:nvPr/>
        </p:nvPicPr>
        <p:blipFill>
          <a:blip r:embed="rId4">
            <a:extLst/>
          </a:blip>
          <a:stretch>
            <a:fillRect/>
          </a:stretch>
        </p:blipFill>
        <p:spPr>
          <a:xfrm>
            <a:off x="12831005" y="6169031"/>
            <a:ext cx="10429045" cy="5620553"/>
          </a:xfrm>
          <a:prstGeom prst="rect">
            <a:avLst/>
          </a:prstGeom>
          <a:ln w="25400">
            <a:miter lim="400000"/>
          </a:ln>
          <a:effectLst>
            <a:outerShdw sx="100000" sy="100000" kx="0" ky="0" algn="b" rotWithShape="0" blurRad="355600" dist="177800" dir="5400000">
              <a:srgbClr val="000000">
                <a:alpha val="70000"/>
              </a:srgbClr>
            </a:outerShdw>
          </a:effectLst>
        </p:spPr>
      </p:pic>
      <p:sp>
        <p:nvSpPr>
          <p:cNvPr id="255" name="微软数据中心Azure分布，为140多个国家提供服务"/>
          <p:cNvSpPr txBox="1"/>
          <p:nvPr/>
        </p:nvSpPr>
        <p:spPr>
          <a:xfrm>
            <a:off x="12844814" y="12326835"/>
            <a:ext cx="10401428"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微软数据中心Azure分布，为140多个国家提供服务</a:t>
            </a:r>
          </a:p>
        </p:txBody>
      </p:sp>
      <p:pic>
        <p:nvPicPr>
          <p:cNvPr id="256" name="屏幕快照 2017-09-23 下午1.15.09.png" descr="屏幕快照 2017-09-23 下午1.15.09.png"/>
          <p:cNvPicPr>
            <a:picLocks noChangeAspect="1"/>
          </p:cNvPicPr>
          <p:nvPr/>
        </p:nvPicPr>
        <p:blipFill>
          <a:blip r:embed="rId5">
            <a:extLst/>
          </a:blip>
          <a:stretch>
            <a:fillRect/>
          </a:stretch>
        </p:blipFill>
        <p:spPr>
          <a:xfrm>
            <a:off x="2232942" y="6169031"/>
            <a:ext cx="8575429" cy="5620553"/>
          </a:xfrm>
          <a:prstGeom prst="rect">
            <a:avLst/>
          </a:prstGeom>
          <a:ln w="12700">
            <a:miter lim="400000"/>
          </a:ln>
          <a:effectLst>
            <a:outerShdw sx="100000" sy="100000" kx="0" ky="0" algn="b" rotWithShape="0" blurRad="355600" dist="177800" dir="5400000">
              <a:srgbClr val="000000">
                <a:alpha val="70000"/>
              </a:srgbClr>
            </a:outerShdw>
          </a:effectLst>
        </p:spPr>
      </p:pic>
      <p:sp>
        <p:nvSpPr>
          <p:cNvPr id="257" name="from https://www.statista.com"/>
          <p:cNvSpPr txBox="1"/>
          <p:nvPr/>
        </p:nvSpPr>
        <p:spPr>
          <a:xfrm>
            <a:off x="3790702" y="13000415"/>
            <a:ext cx="5612309"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i="1"/>
            </a:pPr>
            <a:r>
              <a:t>from </a:t>
            </a:r>
            <a:r>
              <a:rPr u="sng">
                <a:hlinkClick r:id="rId6" invalidUrl="" action="" tgtFrame="" tooltip="" history="1" highlightClick="0" endSnd="0"/>
              </a:rPr>
              <a:t>https://www.statista.com</a:t>
            </a:r>
          </a:p>
        </p:txBody>
      </p:sp>
      <p:sp>
        <p:nvSpPr>
          <p:cNvPr id="258" name="from https://www.azure.cn"/>
          <p:cNvSpPr txBox="1"/>
          <p:nvPr/>
        </p:nvSpPr>
        <p:spPr>
          <a:xfrm>
            <a:off x="13178777" y="13000415"/>
            <a:ext cx="4935246"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0" i="1"/>
            </a:pPr>
            <a:r>
              <a:t>from </a:t>
            </a:r>
            <a:r>
              <a:rPr u="sng">
                <a:hlinkClick r:id="rId7" invalidUrl="" action="" tgtFrame="" tooltip="" history="1" highlightClick="0" endSnd="0"/>
              </a:rPr>
              <a:t>https://www.azure.cn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挑战二：现有测量系统的可扩展性较差"/>
          <p:cNvSpPr txBox="1"/>
          <p:nvPr>
            <p:ph type="title"/>
          </p:nvPr>
        </p:nvSpPr>
        <p:spPr>
          <a:xfrm>
            <a:off x="651588" y="357187"/>
            <a:ext cx="22662510" cy="3036095"/>
          </a:xfrm>
          <a:prstGeom prst="rect">
            <a:avLst/>
          </a:prstGeom>
        </p:spPr>
        <p:txBody>
          <a:bodyPr/>
          <a:lstStyle>
            <a:lvl1pPr>
              <a:defRPr sz="9000"/>
            </a:lvl1pPr>
          </a:lstStyle>
          <a:p>
            <a:pPr/>
            <a:r>
              <a:t>挑战二：现有测量系统的可扩展性较差</a:t>
            </a:r>
          </a:p>
        </p:txBody>
      </p:sp>
      <p:sp>
        <p:nvSpPr>
          <p:cNvPr id="261" name="网络规模不断扩大…"/>
          <p:cNvSpPr txBox="1"/>
          <p:nvPr>
            <p:ph type="body" sz="half" idx="1"/>
          </p:nvPr>
        </p:nvSpPr>
        <p:spPr>
          <a:xfrm>
            <a:off x="1839515" y="3901343"/>
            <a:ext cx="10653174" cy="8591011"/>
          </a:xfrm>
          <a:prstGeom prst="rect">
            <a:avLst/>
          </a:prstGeom>
        </p:spPr>
        <p:txBody>
          <a:bodyPr anchor="t"/>
          <a:lstStyle/>
          <a:p>
            <a:pPr marL="433943" indent="-433943" defTabSz="583287">
              <a:spcBef>
                <a:spcPts val="1100"/>
              </a:spcBef>
              <a:buSzPct val="50000"/>
              <a:buBlip>
                <a:blip r:embed="rId2"/>
              </a:buBlip>
              <a:defRPr sz="3550"/>
            </a:pPr>
            <a:r>
              <a:t>网络规模不断扩大</a:t>
            </a:r>
          </a:p>
          <a:p>
            <a:pPr lvl="1" marL="749538" indent="-433943" defTabSz="583287">
              <a:spcBef>
                <a:spcPts val="0"/>
              </a:spcBef>
              <a:defRPr sz="3124"/>
            </a:pPr>
            <a:r>
              <a:t>网络节点主机数量不断增加（移动设备，物联网设备）</a:t>
            </a:r>
          </a:p>
          <a:p>
            <a:pPr lvl="1" marL="749538" indent="-433943" defTabSz="583287">
              <a:spcBef>
                <a:spcPts val="0"/>
              </a:spcBef>
              <a:defRPr sz="3124"/>
            </a:pPr>
            <a:r>
              <a:t>网络流量不断增加（各种云服务、网络应用服务）</a:t>
            </a:r>
          </a:p>
          <a:p>
            <a:pPr marL="433943" indent="-433943" defTabSz="583287">
              <a:spcBef>
                <a:spcPts val="1100"/>
              </a:spcBef>
              <a:buSzPct val="50000"/>
              <a:buBlip>
                <a:blip r:embed="rId2"/>
              </a:buBlip>
              <a:defRPr sz="3550"/>
            </a:pPr>
            <a:r>
              <a:t>链路带宽不断增加</a:t>
            </a:r>
          </a:p>
          <a:p>
            <a:pPr lvl="1" marL="749538" indent="-433943" defTabSz="583287">
              <a:spcBef>
                <a:spcPts val="0"/>
              </a:spcBef>
              <a:defRPr sz="3124"/>
            </a:pPr>
            <a:r>
              <a:t>需要测量系统具备线速处理能力（100Gbps甚至400Gbps）；</a:t>
            </a:r>
          </a:p>
          <a:p>
            <a:pPr marL="433943" indent="-433943" defTabSz="583287">
              <a:spcBef>
                <a:spcPts val="1100"/>
              </a:spcBef>
              <a:buSzPct val="50000"/>
              <a:buBlip>
                <a:blip r:embed="rId2"/>
              </a:buBlip>
              <a:defRPr sz="3550"/>
            </a:pPr>
            <a:r>
              <a:t>网络设备的资源受限</a:t>
            </a:r>
          </a:p>
          <a:p>
            <a:pPr lvl="1" marL="749538" indent="-433943" defTabSz="583287">
              <a:spcBef>
                <a:spcPts val="0"/>
              </a:spcBef>
              <a:defRPr sz="3124"/>
            </a:pPr>
            <a:r>
              <a:t>摩尔定律逐渐失效，网络设备资源增加的速度变缓；</a:t>
            </a:r>
          </a:p>
          <a:p>
            <a:pPr lvl="1" marL="749538" indent="-433943" defTabSz="583287">
              <a:spcBef>
                <a:spcPts val="0"/>
              </a:spcBef>
              <a:defRPr sz="3124"/>
            </a:pPr>
            <a:r>
              <a:t>增加设备计算、存储资源导致设备的成本、功耗增加；</a:t>
            </a:r>
          </a:p>
          <a:p>
            <a:pPr marL="433943" indent="-433943" defTabSz="583287">
              <a:spcBef>
                <a:spcPts val="1100"/>
              </a:spcBef>
              <a:buSzPct val="50000"/>
              <a:buBlip>
                <a:blip r:embed="rId2"/>
              </a:buBlip>
              <a:defRPr sz="3550"/>
            </a:pPr>
            <a:r>
              <a:t>网络测量任务不断增加</a:t>
            </a:r>
          </a:p>
          <a:p>
            <a:pPr lvl="1" marL="749538" indent="-433943" defTabSz="583287">
              <a:spcBef>
                <a:spcPts val="0"/>
              </a:spcBef>
              <a:defRPr sz="3124"/>
            </a:pPr>
            <a:r>
              <a:t>网路测量的需求不断增加，需要在设备上部署的测量任务也不断增加；</a:t>
            </a:r>
          </a:p>
        </p:txBody>
      </p:sp>
      <p:sp>
        <p:nvSpPr>
          <p:cNvPr id="262" name="网络规模不断变大，而网络设备的资源受限"/>
          <p:cNvSpPr txBox="1"/>
          <p:nvPr/>
        </p:nvSpPr>
        <p:spPr>
          <a:xfrm>
            <a:off x="1648618" y="2913062"/>
            <a:ext cx="12915107"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94531" indent="-694531" algn="l">
              <a:spcBef>
                <a:spcPts val="1600"/>
              </a:spcBef>
              <a:buSzPct val="50000"/>
              <a:buBlip>
                <a:blip r:embed="rId3"/>
              </a:buBlip>
              <a:defRPr b="0" sz="5000"/>
            </a:lvl1pPr>
          </a:lstStyle>
          <a:p>
            <a:pPr/>
            <a:r>
              <a:t>网络规模不断变大，而网络设备的资源受限</a:t>
            </a:r>
          </a:p>
        </p:txBody>
      </p:sp>
      <p:pic>
        <p:nvPicPr>
          <p:cNvPr id="263" name="pasted-image.tiff" descr="pasted-image.tiff"/>
          <p:cNvPicPr>
            <a:picLocks noChangeAspect="0"/>
          </p:cNvPicPr>
          <p:nvPr/>
        </p:nvPicPr>
        <p:blipFill>
          <a:blip r:embed="rId4">
            <a:extLst/>
          </a:blip>
          <a:stretch>
            <a:fillRect/>
          </a:stretch>
        </p:blipFill>
        <p:spPr>
          <a:xfrm>
            <a:off x="12574748" y="4171122"/>
            <a:ext cx="9801413" cy="7215998"/>
          </a:xfrm>
          <a:prstGeom prst="rect">
            <a:avLst/>
          </a:prstGeom>
        </p:spPr>
      </p:pic>
      <p:sp>
        <p:nvSpPr>
          <p:cNvPr id="264" name="需要设计一种具有良好可扩展性的测量系统，以适应网络规模的不断扩大"/>
          <p:cNvSpPr txBox="1"/>
          <p:nvPr/>
        </p:nvSpPr>
        <p:spPr>
          <a:xfrm>
            <a:off x="1487090" y="12164960"/>
            <a:ext cx="20190619" cy="993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527843" indent="-527843" algn="l">
              <a:buSzPct val="50000"/>
              <a:buBlip>
                <a:blip r:embed="rId3"/>
              </a:buBlip>
              <a:defRPr sz="4800">
                <a:solidFill>
                  <a:schemeClr val="accent1">
                    <a:hueOff val="114395"/>
                    <a:lumOff val="-24975"/>
                  </a:schemeClr>
                </a:solidFill>
              </a:defRPr>
            </a:lvl1pPr>
          </a:lstStyle>
          <a:p>
            <a:pPr/>
            <a:r>
              <a:t>需要设计一种具有良好可扩展性的测量系统，以适应网络规模的不断扩大</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挑战三：网络测量的实时性、准确性要求变高"/>
          <p:cNvSpPr txBox="1"/>
          <p:nvPr>
            <p:ph type="title"/>
          </p:nvPr>
        </p:nvSpPr>
        <p:spPr>
          <a:xfrm>
            <a:off x="651588" y="357187"/>
            <a:ext cx="22662510" cy="3036095"/>
          </a:xfrm>
          <a:prstGeom prst="rect">
            <a:avLst/>
          </a:prstGeom>
        </p:spPr>
        <p:txBody>
          <a:bodyPr/>
          <a:lstStyle>
            <a:lvl1pPr defTabSz="805100">
              <a:defRPr sz="8820"/>
            </a:lvl1pPr>
          </a:lstStyle>
          <a:p>
            <a:pPr/>
            <a:r>
              <a:t>挑战三：网络测量的实时性、准确性要求变高</a:t>
            </a:r>
          </a:p>
        </p:txBody>
      </p:sp>
      <p:sp>
        <p:nvSpPr>
          <p:cNvPr id="267" name="网络测量实时性需求…"/>
          <p:cNvSpPr txBox="1"/>
          <p:nvPr>
            <p:ph type="body" sz="half" idx="1"/>
          </p:nvPr>
        </p:nvSpPr>
        <p:spPr>
          <a:xfrm>
            <a:off x="1839515" y="3901343"/>
            <a:ext cx="10653174" cy="8591011"/>
          </a:xfrm>
          <a:prstGeom prst="rect">
            <a:avLst/>
          </a:prstGeom>
        </p:spPr>
        <p:txBody>
          <a:bodyPr anchor="t"/>
          <a:lstStyle/>
          <a:p>
            <a:pPr>
              <a:spcBef>
                <a:spcPts val="1600"/>
              </a:spcBef>
              <a:buSzPct val="50000"/>
              <a:buBlip>
                <a:blip r:embed="rId2"/>
              </a:buBlip>
              <a:defRPr sz="5000"/>
            </a:pPr>
            <a:r>
              <a:t>网络测量实时性需求</a:t>
            </a:r>
          </a:p>
          <a:p>
            <a:pPr lvl="1">
              <a:spcBef>
                <a:spcPts val="0"/>
              </a:spcBef>
            </a:pPr>
            <a:r>
              <a:t>网络通信延时影响应用服务质量（链路拥塞）</a:t>
            </a:r>
          </a:p>
          <a:p>
            <a:pPr lvl="1">
              <a:spcBef>
                <a:spcPts val="0"/>
              </a:spcBef>
            </a:pPr>
            <a:r>
              <a:t>链路短暂性丢包影响TCP传输速率（链路环路、黑洞）</a:t>
            </a:r>
          </a:p>
          <a:p>
            <a:pPr>
              <a:spcBef>
                <a:spcPts val="1600"/>
              </a:spcBef>
              <a:buSzPct val="50000"/>
              <a:buBlip>
                <a:blip r:embed="rId2"/>
              </a:buBlip>
              <a:defRPr sz="5000"/>
            </a:pPr>
            <a:r>
              <a:t>网络测量准确性需求</a:t>
            </a:r>
          </a:p>
          <a:p>
            <a:pPr lvl="1">
              <a:spcBef>
                <a:spcPts val="0"/>
              </a:spcBef>
            </a:pPr>
            <a:r>
              <a:t>准确定位网络故障</a:t>
            </a:r>
          </a:p>
          <a:p>
            <a:pPr lvl="1">
              <a:spcBef>
                <a:spcPts val="0"/>
              </a:spcBef>
            </a:pPr>
            <a:r>
              <a:t>准确检测网络异常流量</a:t>
            </a:r>
          </a:p>
          <a:p>
            <a:pPr lvl="1">
              <a:spcBef>
                <a:spcPts val="0"/>
              </a:spcBef>
            </a:pPr>
            <a:r>
              <a:t>及时准确地排除故障，提高网络稳定性</a:t>
            </a:r>
          </a:p>
        </p:txBody>
      </p:sp>
      <p:sp>
        <p:nvSpPr>
          <p:cNvPr id="268" name="网络服务对测量实时性、准确性需求变高，而现有测量的实时性、准确性不高"/>
          <p:cNvSpPr txBox="1"/>
          <p:nvPr/>
        </p:nvSpPr>
        <p:spPr>
          <a:xfrm>
            <a:off x="971947" y="2887409"/>
            <a:ext cx="22440107"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94531" indent="-694531" algn="l">
              <a:spcBef>
                <a:spcPts val="1600"/>
              </a:spcBef>
              <a:buSzPct val="50000"/>
              <a:buBlip>
                <a:blip r:embed="rId3"/>
              </a:buBlip>
              <a:defRPr b="0" sz="5000"/>
            </a:lvl1pPr>
          </a:lstStyle>
          <a:p>
            <a:pPr/>
            <a:r>
              <a:t>网络服务对测量实时性、准确性需求变高，而现有测量的实时性、准确性不高</a:t>
            </a:r>
          </a:p>
        </p:txBody>
      </p:sp>
      <p:pic>
        <p:nvPicPr>
          <p:cNvPr id="269" name="实时性需求.JPG" descr="实时性需求.JPG"/>
          <p:cNvPicPr>
            <a:picLocks noChangeAspect="1"/>
          </p:cNvPicPr>
          <p:nvPr/>
        </p:nvPicPr>
        <p:blipFill>
          <a:blip r:embed="rId4">
            <a:extLst/>
          </a:blip>
          <a:srcRect l="0" t="0" r="0" b="0"/>
          <a:stretch>
            <a:fillRect/>
          </a:stretch>
        </p:blipFill>
        <p:spPr>
          <a:xfrm>
            <a:off x="12536648" y="4437014"/>
            <a:ext cx="10824906" cy="7645499"/>
          </a:xfrm>
          <a:prstGeom prst="rect">
            <a:avLst/>
          </a:prstGeom>
          <a:ln w="25400">
            <a:miter lim="400000"/>
          </a:ln>
          <a:effectLst>
            <a:outerShdw sx="100000" sy="100000" kx="0" ky="0" algn="b" rotWithShape="0" blurRad="355600" dist="177800" dir="5400000">
              <a:srgbClr val="000000">
                <a:alpha val="70000"/>
              </a:srgbClr>
            </a:outerShdw>
          </a:effectLst>
        </p:spPr>
      </p:pic>
      <p:sp>
        <p:nvSpPr>
          <p:cNvPr id="270" name="需要设计一个实时性、准确性高的测量系统，以适应网络应用的需求"/>
          <p:cNvSpPr txBox="1"/>
          <p:nvPr/>
        </p:nvSpPr>
        <p:spPr>
          <a:xfrm>
            <a:off x="1766490" y="12599987"/>
            <a:ext cx="18971419" cy="993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527843" indent="-527843" algn="l">
              <a:buSzPct val="50000"/>
              <a:buBlip>
                <a:blip r:embed="rId3"/>
              </a:buBlip>
              <a:defRPr sz="4800">
                <a:solidFill>
                  <a:schemeClr val="accent1">
                    <a:hueOff val="114395"/>
                    <a:lumOff val="-24975"/>
                  </a:schemeClr>
                </a:solidFill>
              </a:defRPr>
            </a:lvl1pPr>
          </a:lstStyle>
          <a:p>
            <a:pPr/>
            <a:r>
              <a:t>需要设计一个实时性、准确性高的测量系统，以适应网络应用的需求</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主要内容"/>
          <p:cNvSpPr txBox="1"/>
          <p:nvPr>
            <p:ph type="title"/>
          </p:nvPr>
        </p:nvSpPr>
        <p:spPr>
          <a:prstGeom prst="rect">
            <a:avLst/>
          </a:prstGeom>
        </p:spPr>
        <p:txBody>
          <a:bodyPr/>
          <a:lstStyle>
            <a:lvl1pPr>
              <a:defRPr sz="9000"/>
            </a:lvl1pPr>
          </a:lstStyle>
          <a:p>
            <a:pPr/>
            <a:r>
              <a:t>主要内容</a:t>
            </a:r>
          </a:p>
        </p:txBody>
      </p:sp>
      <p:sp>
        <p:nvSpPr>
          <p:cNvPr id="123" name="研究背景…"/>
          <p:cNvSpPr txBox="1"/>
          <p:nvPr>
            <p:ph type="body" idx="1"/>
          </p:nvPr>
        </p:nvSpPr>
        <p:spPr>
          <a:prstGeom prst="rect">
            <a:avLst/>
          </a:prstGeom>
        </p:spPr>
        <p:txBody>
          <a:bodyPr/>
          <a:lstStyle/>
          <a:p>
            <a:pPr/>
            <a:r>
              <a:t>研究背景</a:t>
            </a:r>
          </a:p>
          <a:p>
            <a:pPr/>
            <a:r>
              <a:t>研究现状</a:t>
            </a:r>
          </a:p>
          <a:p>
            <a:pPr/>
            <a:r>
              <a:t>研究内容</a:t>
            </a:r>
          </a:p>
          <a:p>
            <a:pPr/>
            <a:r>
              <a:t>研究计划</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主要内容"/>
          <p:cNvSpPr txBox="1"/>
          <p:nvPr>
            <p:ph type="title"/>
          </p:nvPr>
        </p:nvSpPr>
        <p:spPr>
          <a:prstGeom prst="rect">
            <a:avLst/>
          </a:prstGeom>
        </p:spPr>
        <p:txBody>
          <a:bodyPr/>
          <a:lstStyle>
            <a:lvl1pPr>
              <a:defRPr sz="9000"/>
            </a:lvl1pPr>
          </a:lstStyle>
          <a:p>
            <a:pPr/>
            <a:r>
              <a:t>主要内容</a:t>
            </a:r>
          </a:p>
        </p:txBody>
      </p:sp>
      <p:sp>
        <p:nvSpPr>
          <p:cNvPr id="273" name="研究背景…"/>
          <p:cNvSpPr txBox="1"/>
          <p:nvPr>
            <p:ph type="body" idx="1"/>
          </p:nvPr>
        </p:nvSpPr>
        <p:spPr>
          <a:prstGeom prst="rect">
            <a:avLst/>
          </a:prstGeom>
        </p:spPr>
        <p:txBody>
          <a:bodyPr/>
          <a:lstStyle/>
          <a:p>
            <a:pPr>
              <a:defRPr>
                <a:solidFill>
                  <a:srgbClr val="D6D5D5"/>
                </a:solidFill>
              </a:defRPr>
            </a:pPr>
            <a:r>
              <a:t>研究背景</a:t>
            </a:r>
          </a:p>
          <a:p>
            <a:pPr>
              <a:defRPr>
                <a:solidFill>
                  <a:schemeClr val="accent6">
                    <a:hueOff val="-146070"/>
                    <a:satOff val="-10048"/>
                    <a:lumOff val="-30626"/>
                  </a:schemeClr>
                </a:solidFill>
              </a:defRPr>
            </a:pPr>
            <a:r>
              <a:t>研究现状</a:t>
            </a:r>
          </a:p>
          <a:p>
            <a:pPr/>
            <a:r>
              <a:t>研究内容</a:t>
            </a:r>
          </a:p>
          <a:p>
            <a:pPr/>
            <a:r>
              <a:t>研究计划</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研究现状"/>
          <p:cNvSpPr txBox="1"/>
          <p:nvPr>
            <p:ph type="title"/>
          </p:nvPr>
        </p:nvSpPr>
        <p:spPr>
          <a:prstGeom prst="rect">
            <a:avLst/>
          </a:prstGeom>
        </p:spPr>
        <p:txBody>
          <a:bodyPr/>
          <a:lstStyle>
            <a:lvl1pPr>
              <a:defRPr sz="9000"/>
            </a:lvl1pPr>
          </a:lstStyle>
          <a:p>
            <a:pPr/>
            <a:r>
              <a:t>研究现状</a:t>
            </a:r>
          </a:p>
        </p:txBody>
      </p:sp>
      <p:sp>
        <p:nvSpPr>
          <p:cNvPr id="276" name="为了增强网络的可视性，工业界与学术界都提出了相应的测量方法…"/>
          <p:cNvSpPr txBox="1"/>
          <p:nvPr>
            <p:ph type="body" sz="quarter" idx="1"/>
          </p:nvPr>
        </p:nvSpPr>
        <p:spPr>
          <a:xfrm>
            <a:off x="2176065" y="3178174"/>
            <a:ext cx="20665878" cy="2676238"/>
          </a:xfrm>
          <a:prstGeom prst="rect">
            <a:avLst/>
          </a:prstGeom>
        </p:spPr>
        <p:txBody>
          <a:bodyPr anchor="t"/>
          <a:lstStyle/>
          <a:p>
            <a:pPr>
              <a:spcBef>
                <a:spcPts val="0"/>
              </a:spcBef>
              <a:buSzPct val="50000"/>
              <a:buBlip>
                <a:blip r:embed="rId2"/>
              </a:buBlip>
              <a:defRPr sz="5000"/>
            </a:pPr>
            <a:r>
              <a:t>为了增强网络的可视性，工业界与学术界都提出了相应的测量方法</a:t>
            </a:r>
          </a:p>
          <a:p>
            <a:pPr lvl="1">
              <a:spcBef>
                <a:spcPts val="0"/>
              </a:spcBef>
            </a:pPr>
            <a:r>
              <a:t>工业界：例如，目前网络中已部署的NetFlow，Cisco最近提出的Tetration</a:t>
            </a:r>
          </a:p>
          <a:p>
            <a:pPr lvl="1">
              <a:spcBef>
                <a:spcPts val="0"/>
              </a:spcBef>
            </a:pPr>
            <a:r>
              <a:t>学术界：例如，SDM——OpenSketch，可编程测量系统Marple</a:t>
            </a:r>
          </a:p>
        </p:txBody>
      </p:sp>
      <p:sp>
        <p:nvSpPr>
          <p:cNvPr id="277" name="缺少一种通用的可扩展测量流水线模型（extensibility）"/>
          <p:cNvSpPr txBox="1"/>
          <p:nvPr/>
        </p:nvSpPr>
        <p:spPr>
          <a:xfrm>
            <a:off x="1821791" y="7369253"/>
            <a:ext cx="8308624"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chemeClr val="accent1">
                    <a:hueOff val="114395"/>
                    <a:lumOff val="-24975"/>
                  </a:schemeClr>
                </a:solidFill>
              </a:defRPr>
            </a:lvl1pPr>
          </a:lstStyle>
          <a:p>
            <a:pPr/>
            <a:r>
              <a:t>缺少一种通用的可扩展测量流水线模型（extensibility）</a:t>
            </a:r>
          </a:p>
        </p:txBody>
      </p:sp>
      <p:sp>
        <p:nvSpPr>
          <p:cNvPr id="278" name="缺少一个具有良好可扩展性的测量系统（scalability）"/>
          <p:cNvSpPr txBox="1"/>
          <p:nvPr/>
        </p:nvSpPr>
        <p:spPr>
          <a:xfrm>
            <a:off x="1830348" y="9633952"/>
            <a:ext cx="8291510"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chemeClr val="accent1">
                    <a:hueOff val="114395"/>
                    <a:lumOff val="-24975"/>
                  </a:schemeClr>
                </a:solidFill>
              </a:defRPr>
            </a:lvl1pPr>
          </a:lstStyle>
          <a:p>
            <a:pPr/>
            <a:r>
              <a:t>缺少一个具有良好可扩展性的测量系统（scalability）</a:t>
            </a:r>
          </a:p>
        </p:txBody>
      </p:sp>
      <p:sp>
        <p:nvSpPr>
          <p:cNvPr id="279" name="缺少一个实时性、准确性高的测量系统（Timely &amp; Accuracy）"/>
          <p:cNvSpPr txBox="1"/>
          <p:nvPr/>
        </p:nvSpPr>
        <p:spPr>
          <a:xfrm>
            <a:off x="1846440" y="11898652"/>
            <a:ext cx="8259326"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chemeClr val="accent1">
                    <a:hueOff val="114395"/>
                    <a:lumOff val="-24975"/>
                  </a:schemeClr>
                </a:solidFill>
              </a:defRPr>
            </a:lvl1pPr>
          </a:lstStyle>
          <a:p>
            <a:pPr/>
            <a:r>
              <a:t>缺少一个实时性、准确性高的测量系统（Timely &amp; Accuracy）</a:t>
            </a:r>
          </a:p>
        </p:txBody>
      </p:sp>
      <p:sp>
        <p:nvSpPr>
          <p:cNvPr id="280" name="网络测量面临的挑战"/>
          <p:cNvSpPr txBox="1"/>
          <p:nvPr/>
        </p:nvSpPr>
        <p:spPr>
          <a:xfrm>
            <a:off x="2131133" y="6324903"/>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solidFill>
                  <a:schemeClr val="accent1">
                    <a:hueOff val="114395"/>
                    <a:lumOff val="-24975"/>
                  </a:schemeClr>
                </a:solidFill>
              </a:defRPr>
            </a:lvl1pPr>
          </a:lstStyle>
          <a:p>
            <a:pPr/>
            <a:r>
              <a:t>网络测量面临的挑战</a:t>
            </a:r>
          </a:p>
        </p:txBody>
      </p:sp>
      <p:sp>
        <p:nvSpPr>
          <p:cNvPr id="281" name="箭头"/>
          <p:cNvSpPr/>
          <p:nvPr/>
        </p:nvSpPr>
        <p:spPr>
          <a:xfrm>
            <a:off x="10994032" y="9891127"/>
            <a:ext cx="1368742" cy="1000126"/>
          </a:xfrm>
          <a:prstGeom prst="rightArrow">
            <a:avLst>
              <a:gd name="adj1" fmla="val 32000"/>
              <a:gd name="adj2" fmla="val 70555"/>
            </a:avLst>
          </a:prstGeom>
          <a:solidFill>
            <a:schemeClr val="accent3">
              <a:hueOff val="362282"/>
              <a:satOff val="31803"/>
              <a:lumOff val="-18242"/>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82" name="箭头"/>
          <p:cNvSpPr/>
          <p:nvPr/>
        </p:nvSpPr>
        <p:spPr>
          <a:xfrm>
            <a:off x="10994032" y="12155827"/>
            <a:ext cx="1368742" cy="1000126"/>
          </a:xfrm>
          <a:prstGeom prst="rightArrow">
            <a:avLst>
              <a:gd name="adj1" fmla="val 32000"/>
              <a:gd name="adj2" fmla="val 70555"/>
            </a:avLst>
          </a:prstGeom>
          <a:solidFill>
            <a:schemeClr val="accent3">
              <a:hueOff val="362282"/>
              <a:satOff val="31803"/>
              <a:lumOff val="-18242"/>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83" name="箭头"/>
          <p:cNvSpPr/>
          <p:nvPr/>
        </p:nvSpPr>
        <p:spPr>
          <a:xfrm>
            <a:off x="10994032" y="7626428"/>
            <a:ext cx="1368742" cy="1000126"/>
          </a:xfrm>
          <a:prstGeom prst="rightArrow">
            <a:avLst>
              <a:gd name="adj1" fmla="val 32000"/>
              <a:gd name="adj2" fmla="val 70555"/>
            </a:avLst>
          </a:prstGeom>
          <a:solidFill>
            <a:schemeClr val="accent3">
              <a:hueOff val="362282"/>
              <a:satOff val="31803"/>
              <a:lumOff val="-18242"/>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84" name="通用可编程测量系统，如Marple、OpenSketch"/>
          <p:cNvSpPr txBox="1"/>
          <p:nvPr/>
        </p:nvSpPr>
        <p:spPr>
          <a:xfrm>
            <a:off x="13226391" y="7299403"/>
            <a:ext cx="8308624" cy="1425576"/>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lvl1pPr>
          </a:lstStyle>
          <a:p>
            <a:pPr/>
            <a:r>
              <a:t>通用可编程测量系统，如Marple、OpenSketch</a:t>
            </a:r>
          </a:p>
        </p:txBody>
      </p:sp>
      <p:sp>
        <p:nvSpPr>
          <p:cNvPr id="285" name="网络测量协同策略研究，如Mozart"/>
          <p:cNvSpPr txBox="1"/>
          <p:nvPr/>
        </p:nvSpPr>
        <p:spPr>
          <a:xfrm>
            <a:off x="13234948" y="9181952"/>
            <a:ext cx="8291510" cy="841376"/>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lvl1pPr>
          </a:lstStyle>
          <a:p>
            <a:pPr/>
            <a:r>
              <a:t>网络测量协同策略研究，如Mozart</a:t>
            </a:r>
          </a:p>
        </p:txBody>
      </p:sp>
      <p:sp>
        <p:nvSpPr>
          <p:cNvPr id="286" name="基于主机端的测量系统研究，如Trumpet"/>
          <p:cNvSpPr txBox="1"/>
          <p:nvPr/>
        </p:nvSpPr>
        <p:spPr>
          <a:xfrm>
            <a:off x="13251040" y="11950101"/>
            <a:ext cx="8259326" cy="1411577"/>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lvl1pPr>
          </a:lstStyle>
          <a:p>
            <a:pPr/>
            <a:r>
              <a:t>基于主机端的测量系统研究，如Trumpet</a:t>
            </a:r>
          </a:p>
        </p:txBody>
      </p:sp>
      <p:sp>
        <p:nvSpPr>
          <p:cNvPr id="287" name="相关研究"/>
          <p:cNvSpPr txBox="1"/>
          <p:nvPr/>
        </p:nvSpPr>
        <p:spPr>
          <a:xfrm>
            <a:off x="13535733" y="6324903"/>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lvl1pPr>
          </a:lstStyle>
          <a:p>
            <a:pPr/>
            <a:r>
              <a:t>相关研究</a:t>
            </a:r>
          </a:p>
        </p:txBody>
      </p:sp>
      <p:sp>
        <p:nvSpPr>
          <p:cNvPr id="288" name="多任务下测量资源分配与管理，如Dream，Scream"/>
          <p:cNvSpPr txBox="1"/>
          <p:nvPr/>
        </p:nvSpPr>
        <p:spPr>
          <a:xfrm>
            <a:off x="13234948" y="9946132"/>
            <a:ext cx="8291510" cy="1514476"/>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lvl1pPr>
          </a:lstStyle>
          <a:p>
            <a:pPr/>
            <a:r>
              <a:t>多任务下测量资源分配与管理，如Dream，Scream</a:t>
            </a:r>
          </a:p>
        </p:txBody>
      </p:sp>
      <p:pic>
        <p:nvPicPr>
          <p:cNvPr id="290" name="连接线" descr="连接线"/>
          <p:cNvPicPr>
            <a:picLocks noChangeAspect="0"/>
          </p:cNvPicPr>
          <p:nvPr/>
        </p:nvPicPr>
        <p:blipFill>
          <a:blip r:embed="rId3">
            <a:extLst/>
          </a:blip>
          <a:stretch>
            <a:fillRect/>
          </a:stretch>
        </p:blipFill>
        <p:spPr>
          <a:xfrm>
            <a:off x="12668995" y="9153974"/>
            <a:ext cx="444563" cy="2206142"/>
          </a:xfrm>
          <a:prstGeom prst="rect">
            <a:avLst/>
          </a:prstGeom>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通用可编程测量系统（一）"/>
          <p:cNvSpPr txBox="1"/>
          <p:nvPr>
            <p:ph type="title"/>
          </p:nvPr>
        </p:nvSpPr>
        <p:spPr>
          <a:xfrm>
            <a:off x="651588" y="357187"/>
            <a:ext cx="22662510" cy="3036095"/>
          </a:xfrm>
          <a:prstGeom prst="rect">
            <a:avLst/>
          </a:prstGeom>
        </p:spPr>
        <p:txBody>
          <a:bodyPr/>
          <a:lstStyle>
            <a:lvl1pPr>
              <a:defRPr sz="9000"/>
            </a:lvl1pPr>
          </a:lstStyle>
          <a:p>
            <a:pPr/>
            <a:r>
              <a:t>通用可编程测量系统（一）</a:t>
            </a:r>
          </a:p>
        </p:txBody>
      </p:sp>
      <p:sp>
        <p:nvSpPr>
          <p:cNvPr id="294" name="数据平面（三阶段流水线）…"/>
          <p:cNvSpPr txBox="1"/>
          <p:nvPr>
            <p:ph type="body" sz="quarter" idx="1"/>
          </p:nvPr>
        </p:nvSpPr>
        <p:spPr>
          <a:xfrm>
            <a:off x="1709303" y="6130476"/>
            <a:ext cx="5784479" cy="4457277"/>
          </a:xfrm>
          <a:prstGeom prst="rect">
            <a:avLst/>
          </a:prstGeom>
        </p:spPr>
        <p:txBody>
          <a:bodyPr anchor="t"/>
          <a:lstStyle/>
          <a:p>
            <a:pPr>
              <a:spcBef>
                <a:spcPts val="1600"/>
              </a:spcBef>
              <a:buSzPct val="50000"/>
              <a:buBlip>
                <a:blip r:embed="rId2"/>
              </a:buBlip>
              <a:defRPr sz="5000"/>
            </a:pPr>
            <a:r>
              <a:t>数据平面（三阶段流水线）</a:t>
            </a:r>
          </a:p>
          <a:p>
            <a:pPr lvl="1">
              <a:spcBef>
                <a:spcPts val="0"/>
              </a:spcBef>
            </a:pPr>
            <a:r>
              <a:t>Hashing</a:t>
            </a:r>
          </a:p>
          <a:p>
            <a:pPr lvl="1">
              <a:spcBef>
                <a:spcPts val="0"/>
              </a:spcBef>
            </a:pPr>
            <a:r>
              <a:t>Filtering</a:t>
            </a:r>
          </a:p>
          <a:p>
            <a:pPr lvl="1">
              <a:spcBef>
                <a:spcPts val="0"/>
              </a:spcBef>
            </a:pPr>
            <a:r>
              <a:t>Counting</a:t>
            </a:r>
          </a:p>
        </p:txBody>
      </p:sp>
      <p:sp>
        <p:nvSpPr>
          <p:cNvPr id="295" name="OpenSketch，2013年NSDI上提出的一种软件定义测量系统。主要思想是将控制平面于测量平面分离，从而提高测量系统的通用性(generality)与性能(efficiency)"/>
          <p:cNvSpPr txBox="1"/>
          <p:nvPr/>
        </p:nvSpPr>
        <p:spPr>
          <a:xfrm>
            <a:off x="1464857" y="3152151"/>
            <a:ext cx="21454286" cy="284543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94531" indent="-694531" algn="l">
              <a:spcBef>
                <a:spcPts val="1600"/>
              </a:spcBef>
              <a:buSzPct val="50000"/>
              <a:buBlip>
                <a:blip r:embed="rId3"/>
              </a:buBlip>
              <a:defRPr b="0" sz="5000"/>
            </a:lvl1pPr>
          </a:lstStyle>
          <a:p>
            <a:pPr/>
            <a:r>
              <a:t>OpenSketch，2013年NSDI上提出的一种软件定义测量系统。主要思想是将控制平面于测量平面分离，从而提高测量系统的通用性(generality)与性能(efficiency)</a:t>
            </a:r>
          </a:p>
        </p:txBody>
      </p:sp>
      <p:pic>
        <p:nvPicPr>
          <p:cNvPr id="296" name="屏幕快照 2017-09-13 下午8.42.54.png" descr="屏幕快照 2017-09-13 下午8.42.54.png"/>
          <p:cNvPicPr>
            <a:picLocks noChangeAspect="1"/>
          </p:cNvPicPr>
          <p:nvPr/>
        </p:nvPicPr>
        <p:blipFill>
          <a:blip r:embed="rId4">
            <a:extLst/>
          </a:blip>
          <a:srcRect l="0" t="0" r="889" b="0"/>
          <a:stretch>
            <a:fillRect/>
          </a:stretch>
        </p:blipFill>
        <p:spPr>
          <a:xfrm>
            <a:off x="7870549" y="5580700"/>
            <a:ext cx="14839369" cy="5107350"/>
          </a:xfrm>
          <a:prstGeom prst="rect">
            <a:avLst/>
          </a:prstGeom>
          <a:ln w="25400">
            <a:miter lim="400000"/>
          </a:ln>
          <a:effectLst>
            <a:outerShdw sx="100000" sy="100000" kx="0" ky="0" algn="b" rotWithShape="0" blurRad="355600" dist="177800" dir="5400000">
              <a:srgbClr val="000000">
                <a:alpha val="70000"/>
              </a:srgbClr>
            </a:outerShdw>
          </a:effectLst>
        </p:spPr>
      </p:pic>
      <p:sp>
        <p:nvSpPr>
          <p:cNvPr id="297" name="控制平面…"/>
          <p:cNvSpPr txBox="1"/>
          <p:nvPr/>
        </p:nvSpPr>
        <p:spPr>
          <a:xfrm>
            <a:off x="1598136" y="10140733"/>
            <a:ext cx="8129054" cy="340972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11187" indent="-611187" algn="l">
              <a:spcBef>
                <a:spcPts val="1600"/>
              </a:spcBef>
              <a:buSzPct val="50000"/>
              <a:buBlip>
                <a:blip r:embed="rId2"/>
              </a:buBlip>
              <a:defRPr b="0" sz="5000"/>
            </a:lvl1pPr>
            <a:lvl2pPr marL="1055687" indent="-611187" algn="l">
              <a:buSzPct val="145000"/>
              <a:buChar char="•"/>
              <a:defRPr b="0" sz="4400"/>
            </a:lvl2pPr>
          </a:lstStyle>
          <a:p>
            <a:pPr/>
            <a:r>
              <a:t>控制平面</a:t>
            </a:r>
          </a:p>
          <a:p>
            <a:pPr lvl="1"/>
            <a:r>
              <a:t>measurement library，用于自动配置数据平面参数设置与计数器资源</a:t>
            </a:r>
          </a:p>
        </p:txBody>
      </p:sp>
      <p:sp>
        <p:nvSpPr>
          <p:cNvPr id="298" name="OpenSketch数据平面流水线"/>
          <p:cNvSpPr txBox="1"/>
          <p:nvPr/>
        </p:nvSpPr>
        <p:spPr>
          <a:xfrm>
            <a:off x="12269999" y="10920541"/>
            <a:ext cx="6040654"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OpenSketch数据平面流水线</a:t>
            </a:r>
          </a:p>
        </p:txBody>
      </p:sp>
      <p:sp>
        <p:nvSpPr>
          <p:cNvPr id="299" name="from M. Yu, L. Jose, and R. Miao. Software Defined Traffic Measurement with OpenSketch. In NSDI, 2013."/>
          <p:cNvSpPr txBox="1"/>
          <p:nvPr/>
        </p:nvSpPr>
        <p:spPr>
          <a:xfrm>
            <a:off x="10554035" y="11959363"/>
            <a:ext cx="12453224"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M. Yu, L. Jose, and R. Miao. Software Defined Traffic Measurement with OpenSketch. In NSDI, 2013.</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通用可编程测量系统（一）"/>
          <p:cNvSpPr txBox="1"/>
          <p:nvPr>
            <p:ph type="title"/>
          </p:nvPr>
        </p:nvSpPr>
        <p:spPr>
          <a:xfrm>
            <a:off x="651588" y="357187"/>
            <a:ext cx="22662510" cy="3036095"/>
          </a:xfrm>
          <a:prstGeom prst="rect">
            <a:avLst/>
          </a:prstGeom>
        </p:spPr>
        <p:txBody>
          <a:bodyPr/>
          <a:lstStyle>
            <a:lvl1pPr>
              <a:defRPr sz="9000"/>
            </a:lvl1pPr>
          </a:lstStyle>
          <a:p>
            <a:pPr/>
            <a:r>
              <a:t>通用可编程测量系统（一）</a:t>
            </a:r>
          </a:p>
        </p:txBody>
      </p:sp>
      <p:sp>
        <p:nvSpPr>
          <p:cNvPr id="302" name="优点：…"/>
          <p:cNvSpPr txBox="1"/>
          <p:nvPr>
            <p:ph type="body" sz="quarter" idx="1"/>
          </p:nvPr>
        </p:nvSpPr>
        <p:spPr>
          <a:xfrm>
            <a:off x="1709303" y="6130476"/>
            <a:ext cx="5784479" cy="7120426"/>
          </a:xfrm>
          <a:prstGeom prst="rect">
            <a:avLst/>
          </a:prstGeom>
        </p:spPr>
        <p:txBody>
          <a:bodyPr anchor="t"/>
          <a:lstStyle/>
          <a:p>
            <a:pPr marL="519509" indent="-519509" defTabSz="698301">
              <a:spcBef>
                <a:spcPts val="1400"/>
              </a:spcBef>
              <a:buSzPct val="50000"/>
              <a:buBlip>
                <a:blip r:embed="rId2"/>
              </a:buBlip>
              <a:defRPr sz="4250"/>
            </a:pPr>
            <a:r>
              <a:t>优点：</a:t>
            </a:r>
          </a:p>
          <a:p>
            <a:pPr lvl="1" marL="897334" indent="-519509" defTabSz="698301">
              <a:spcBef>
                <a:spcPts val="0"/>
              </a:spcBef>
              <a:defRPr sz="3740"/>
            </a:pPr>
            <a:r>
              <a:t>具有较好的通用性，能实现绝大多数的Sketch算法</a:t>
            </a:r>
          </a:p>
          <a:p>
            <a:pPr lvl="1" marL="897334" indent="-519509" defTabSz="698301">
              <a:spcBef>
                <a:spcPts val="0"/>
              </a:spcBef>
              <a:defRPr sz="3740"/>
            </a:pPr>
            <a:r>
              <a:t>性能较高，能够基于硬件实现</a:t>
            </a:r>
          </a:p>
          <a:p>
            <a:pPr marL="519509" indent="-519509" defTabSz="698301">
              <a:spcBef>
                <a:spcPts val="1400"/>
              </a:spcBef>
              <a:buSzPct val="50000"/>
              <a:buBlip>
                <a:blip r:embed="rId2"/>
              </a:buBlip>
              <a:defRPr sz="4250"/>
            </a:pPr>
            <a:r>
              <a:t>不足：</a:t>
            </a:r>
          </a:p>
          <a:p>
            <a:pPr lvl="1" marL="897334" indent="-519509" defTabSz="698301">
              <a:spcBef>
                <a:spcPts val="0"/>
              </a:spcBef>
              <a:defRPr sz="3740"/>
            </a:pPr>
            <a:r>
              <a:t>无法实现其他测量算法，例如counting-based</a:t>
            </a:r>
          </a:p>
        </p:txBody>
      </p:sp>
      <p:sp>
        <p:nvSpPr>
          <p:cNvPr id="303" name="OpenSketch，2013年NSDI上提出的一种软件定义测量系统。主要思想是将控制平面于测量平面分离，从而提高测量系统的通用性(generality)与性能(efficiency)"/>
          <p:cNvSpPr txBox="1"/>
          <p:nvPr/>
        </p:nvSpPr>
        <p:spPr>
          <a:xfrm>
            <a:off x="1464857" y="3152151"/>
            <a:ext cx="21454286" cy="284543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94531" indent="-694531" algn="l">
              <a:spcBef>
                <a:spcPts val="1600"/>
              </a:spcBef>
              <a:buSzPct val="50000"/>
              <a:buBlip>
                <a:blip r:embed="rId3"/>
              </a:buBlip>
              <a:defRPr b="0" sz="5000"/>
            </a:lvl1pPr>
          </a:lstStyle>
          <a:p>
            <a:pPr/>
            <a:r>
              <a:t>OpenSketch，2013年NSDI上提出的一种软件定义测量系统。主要思想是将控制平面于测量平面分离，从而提高测量系统的通用性(generality)与性能(efficiency)</a:t>
            </a:r>
          </a:p>
        </p:txBody>
      </p:sp>
      <p:pic>
        <p:nvPicPr>
          <p:cNvPr id="304" name="屏幕快照 2017-09-13 下午8.42.54.png" descr="屏幕快照 2017-09-13 下午8.42.54.png"/>
          <p:cNvPicPr>
            <a:picLocks noChangeAspect="1"/>
          </p:cNvPicPr>
          <p:nvPr/>
        </p:nvPicPr>
        <p:blipFill>
          <a:blip r:embed="rId4">
            <a:extLst/>
          </a:blip>
          <a:srcRect l="0" t="0" r="889" b="0"/>
          <a:stretch>
            <a:fillRect/>
          </a:stretch>
        </p:blipFill>
        <p:spPr>
          <a:xfrm>
            <a:off x="7870549" y="5580700"/>
            <a:ext cx="14839369" cy="5107350"/>
          </a:xfrm>
          <a:prstGeom prst="rect">
            <a:avLst/>
          </a:prstGeom>
          <a:ln w="25400">
            <a:miter lim="400000"/>
          </a:ln>
          <a:effectLst>
            <a:outerShdw sx="100000" sy="100000" kx="0" ky="0" algn="b" rotWithShape="0" blurRad="355600" dist="177800" dir="5400000">
              <a:srgbClr val="000000">
                <a:alpha val="70000"/>
              </a:srgbClr>
            </a:outerShdw>
          </a:effectLst>
        </p:spPr>
      </p:pic>
      <p:sp>
        <p:nvSpPr>
          <p:cNvPr id="305" name="OpenSketch数据平面流水线"/>
          <p:cNvSpPr txBox="1"/>
          <p:nvPr/>
        </p:nvSpPr>
        <p:spPr>
          <a:xfrm>
            <a:off x="12269999" y="10920541"/>
            <a:ext cx="6040654"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OpenSketch数据平面流水线</a:t>
            </a:r>
          </a:p>
        </p:txBody>
      </p:sp>
      <p:sp>
        <p:nvSpPr>
          <p:cNvPr id="306" name="from M. Yu, L. Jose, and R. Miao. Software Defined Traffic Measurement with OpenSketch. In NSDI, 2013."/>
          <p:cNvSpPr txBox="1"/>
          <p:nvPr/>
        </p:nvSpPr>
        <p:spPr>
          <a:xfrm>
            <a:off x="10554035" y="11959363"/>
            <a:ext cx="12453224"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M. Yu, L. Jose, and R. Miao. Software Defined Traffic Measurement with OpenSketch. In NSDI, 2013.</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通用可编程测量系统（二）"/>
          <p:cNvSpPr txBox="1"/>
          <p:nvPr>
            <p:ph type="title"/>
          </p:nvPr>
        </p:nvSpPr>
        <p:spPr>
          <a:xfrm>
            <a:off x="651588" y="357187"/>
            <a:ext cx="22662510" cy="3036095"/>
          </a:xfrm>
          <a:prstGeom prst="rect">
            <a:avLst/>
          </a:prstGeom>
        </p:spPr>
        <p:txBody>
          <a:bodyPr/>
          <a:lstStyle>
            <a:lvl1pPr>
              <a:defRPr sz="9000"/>
            </a:lvl1pPr>
          </a:lstStyle>
          <a:p>
            <a:pPr/>
            <a:r>
              <a:t>通用可编程测量系统（二）</a:t>
            </a:r>
          </a:p>
        </p:txBody>
      </p:sp>
      <p:sp>
        <p:nvSpPr>
          <p:cNvPr id="309" name="系统组成：…"/>
          <p:cNvSpPr txBox="1"/>
          <p:nvPr>
            <p:ph type="body" sz="half" idx="1"/>
          </p:nvPr>
        </p:nvSpPr>
        <p:spPr>
          <a:xfrm>
            <a:off x="1709303" y="6130476"/>
            <a:ext cx="10764175" cy="7120426"/>
          </a:xfrm>
          <a:prstGeom prst="rect">
            <a:avLst/>
          </a:prstGeom>
        </p:spPr>
        <p:txBody>
          <a:bodyPr anchor="t"/>
          <a:lstStyle/>
          <a:p>
            <a:pPr>
              <a:spcBef>
                <a:spcPts val="1600"/>
              </a:spcBef>
              <a:buSzPct val="50000"/>
              <a:buBlip>
                <a:blip r:embed="rId2"/>
              </a:buBlip>
              <a:defRPr sz="5000"/>
            </a:pPr>
            <a:r>
              <a:t>系统组成：</a:t>
            </a:r>
          </a:p>
          <a:p>
            <a:pPr lvl="1">
              <a:spcBef>
                <a:spcPts val="0"/>
              </a:spcBef>
            </a:pPr>
            <a:r>
              <a:t>Marple语言（描述测量请求）</a:t>
            </a:r>
          </a:p>
          <a:p>
            <a:pPr lvl="1">
              <a:spcBef>
                <a:spcPts val="0"/>
              </a:spcBef>
            </a:pPr>
            <a:r>
              <a:t>Marple编译器</a:t>
            </a:r>
          </a:p>
          <a:p>
            <a:pPr lvl="1">
              <a:spcBef>
                <a:spcPts val="0"/>
              </a:spcBef>
            </a:pPr>
            <a:r>
              <a:t>P4编译器（可编程交换机编译器）</a:t>
            </a:r>
          </a:p>
          <a:p>
            <a:pPr lvl="1">
              <a:spcBef>
                <a:spcPts val="0"/>
              </a:spcBef>
            </a:pPr>
            <a:r>
              <a:t>可编程交换机</a:t>
            </a:r>
          </a:p>
          <a:p>
            <a:pPr lvl="1">
              <a:spcBef>
                <a:spcPts val="0"/>
              </a:spcBef>
            </a:pPr>
            <a:r>
              <a:t>服务器（收集与分析）</a:t>
            </a:r>
          </a:p>
        </p:txBody>
      </p:sp>
      <p:sp>
        <p:nvSpPr>
          <p:cNvPr id="310" name="Marple，2017年SIGCOMM上提出的可编程测量系统。主要思想是利用可编程交换机，来实现用于自定义的测量任务，提高了测量系统的灵活性，具有较好的可编程性(programmable)"/>
          <p:cNvSpPr txBox="1"/>
          <p:nvPr/>
        </p:nvSpPr>
        <p:spPr>
          <a:xfrm>
            <a:off x="1464857" y="3161041"/>
            <a:ext cx="21454286" cy="28276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94531" indent="-694531" algn="l">
              <a:spcBef>
                <a:spcPts val="1600"/>
              </a:spcBef>
              <a:buSzPct val="50000"/>
              <a:buBlip>
                <a:blip r:embed="rId3"/>
              </a:buBlip>
              <a:defRPr b="0" sz="5000"/>
            </a:lvl1pPr>
          </a:lstStyle>
          <a:p>
            <a:pPr/>
            <a:r>
              <a:t>Marple，2017年SIGCOMM上提出的可编程测量系统。主要思想是利用可编程交换机，来实现用于自定义的测量任务，提高了测量系统的灵活性，具有较好的可编程性(programmable)</a:t>
            </a:r>
          </a:p>
        </p:txBody>
      </p:sp>
      <p:pic>
        <p:nvPicPr>
          <p:cNvPr id="311" name="屏幕快照 2017-09-24 上午9.32.09.png" descr="屏幕快照 2017-09-24 上午9.32.09.png"/>
          <p:cNvPicPr>
            <a:picLocks noChangeAspect="1"/>
          </p:cNvPicPr>
          <p:nvPr/>
        </p:nvPicPr>
        <p:blipFill>
          <a:blip r:embed="rId4">
            <a:extLst/>
          </a:blip>
          <a:srcRect l="0" t="0" r="0" b="0"/>
          <a:stretch>
            <a:fillRect/>
          </a:stretch>
        </p:blipFill>
        <p:spPr>
          <a:xfrm>
            <a:off x="13193399" y="5414658"/>
            <a:ext cx="10175146" cy="7281471"/>
          </a:xfrm>
          <a:prstGeom prst="rect">
            <a:avLst/>
          </a:prstGeom>
          <a:ln w="25400">
            <a:solidFill>
              <a:srgbClr val="F3F7F5"/>
            </a:solidFill>
            <a:miter lim="400000"/>
          </a:ln>
          <a:effectLst>
            <a:outerShdw sx="100000" sy="100000" kx="0" ky="0" algn="b" rotWithShape="0" blurRad="63500" dist="25400" dir="3600000">
              <a:srgbClr val="000000">
                <a:alpha val="70000"/>
              </a:srgbClr>
            </a:outerShdw>
          </a:effectLst>
        </p:spPr>
      </p:pic>
      <p:sp>
        <p:nvSpPr>
          <p:cNvPr id="312" name="Marple系统处理流程"/>
          <p:cNvSpPr txBox="1"/>
          <p:nvPr/>
        </p:nvSpPr>
        <p:spPr>
          <a:xfrm>
            <a:off x="16074077" y="12819062"/>
            <a:ext cx="4413480"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Marple系统处理流程</a:t>
            </a:r>
          </a:p>
        </p:txBody>
      </p:sp>
      <p:sp>
        <p:nvSpPr>
          <p:cNvPr id="313" name="from M. Yu, L. Jose, and R. Miao. Language-Directed Hardware Design for Network Performance Monitoring. In SIGCOMM, 2017."/>
          <p:cNvSpPr txBox="1"/>
          <p:nvPr/>
        </p:nvSpPr>
        <p:spPr>
          <a:xfrm>
            <a:off x="576598" y="12185294"/>
            <a:ext cx="12453223"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M. Yu, L. Jose, and R. Miao. Language-Directed Hardware Design for Network Performance Monitoring. In SIGCOMM, 2017.</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通用可编程测量系统（二）"/>
          <p:cNvSpPr txBox="1"/>
          <p:nvPr>
            <p:ph type="title"/>
          </p:nvPr>
        </p:nvSpPr>
        <p:spPr>
          <a:xfrm>
            <a:off x="651588" y="357187"/>
            <a:ext cx="22662510" cy="3036095"/>
          </a:xfrm>
          <a:prstGeom prst="rect">
            <a:avLst/>
          </a:prstGeom>
        </p:spPr>
        <p:txBody>
          <a:bodyPr/>
          <a:lstStyle>
            <a:lvl1pPr>
              <a:defRPr sz="9000"/>
            </a:lvl1pPr>
          </a:lstStyle>
          <a:p>
            <a:pPr/>
            <a:r>
              <a:t>通用可编程测量系统（二）</a:t>
            </a:r>
          </a:p>
        </p:txBody>
      </p:sp>
      <p:sp>
        <p:nvSpPr>
          <p:cNvPr id="316" name="优点：…"/>
          <p:cNvSpPr txBox="1"/>
          <p:nvPr>
            <p:ph type="body" sz="quarter" idx="1"/>
          </p:nvPr>
        </p:nvSpPr>
        <p:spPr>
          <a:xfrm>
            <a:off x="1685490" y="5987601"/>
            <a:ext cx="10764175" cy="5962636"/>
          </a:xfrm>
          <a:prstGeom prst="rect">
            <a:avLst/>
          </a:prstGeom>
        </p:spPr>
        <p:txBody>
          <a:bodyPr anchor="t"/>
          <a:lstStyle/>
          <a:p>
            <a:pPr marL="476726" indent="-476726" defTabSz="640794">
              <a:spcBef>
                <a:spcPts val="1300"/>
              </a:spcBef>
              <a:buSzPct val="50000"/>
              <a:buBlip>
                <a:blip r:embed="rId2"/>
              </a:buBlip>
              <a:defRPr sz="3900"/>
            </a:pPr>
            <a:r>
              <a:t>优点：</a:t>
            </a:r>
          </a:p>
          <a:p>
            <a:pPr lvl="1" marL="823436" indent="-476726" defTabSz="640794">
              <a:spcBef>
                <a:spcPts val="0"/>
              </a:spcBef>
              <a:defRPr sz="3432"/>
            </a:pPr>
            <a:r>
              <a:t>具有良好可编程性，灵活性高，易于上层测量应用的开发</a:t>
            </a:r>
          </a:p>
          <a:p>
            <a:pPr lvl="1" marL="823436" indent="-476726" defTabSz="640794">
              <a:spcBef>
                <a:spcPts val="0"/>
              </a:spcBef>
              <a:defRPr sz="3432"/>
            </a:pPr>
            <a:r>
              <a:t>性能高，能基于ASIC实现</a:t>
            </a:r>
          </a:p>
          <a:p>
            <a:pPr marL="476726" indent="-476726" defTabSz="640794">
              <a:spcBef>
                <a:spcPts val="1300"/>
              </a:spcBef>
              <a:buSzPct val="50000"/>
              <a:buBlip>
                <a:blip r:embed="rId2"/>
              </a:buBlip>
              <a:defRPr sz="3900"/>
            </a:pPr>
            <a:r>
              <a:t>不足：</a:t>
            </a:r>
          </a:p>
          <a:p>
            <a:pPr lvl="1" marL="823436" indent="-476726" defTabSz="640794">
              <a:spcBef>
                <a:spcPts val="0"/>
              </a:spcBef>
              <a:defRPr sz="3432"/>
            </a:pPr>
            <a:r>
              <a:t>和可编程交换机的缺点类似：资源开销较大，可扩展性受限，</a:t>
            </a:r>
          </a:p>
          <a:p>
            <a:pPr lvl="1" marL="823436" indent="-476726" defTabSz="640794">
              <a:spcBef>
                <a:spcPts val="0"/>
              </a:spcBef>
              <a:defRPr sz="3432"/>
            </a:pPr>
            <a:r>
              <a:t>目前的硬件元语还不足以支持大量的测量算法，例如counting-based</a:t>
            </a:r>
          </a:p>
        </p:txBody>
      </p:sp>
      <p:sp>
        <p:nvSpPr>
          <p:cNvPr id="317" name="Marple，2017年SIGCOMM上提出的可编程测量系统。主要思想是利用可编程交换机，来实现用于自定义的测量任务，提高了测量系统的灵活性，具有较好的可编程性(programmable)"/>
          <p:cNvSpPr txBox="1"/>
          <p:nvPr/>
        </p:nvSpPr>
        <p:spPr>
          <a:xfrm>
            <a:off x="1464857" y="3161041"/>
            <a:ext cx="21454286" cy="28276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94531" indent="-694531" algn="l">
              <a:spcBef>
                <a:spcPts val="1600"/>
              </a:spcBef>
              <a:buSzPct val="50000"/>
              <a:buBlip>
                <a:blip r:embed="rId3"/>
              </a:buBlip>
              <a:defRPr b="0" sz="5000"/>
            </a:lvl1pPr>
          </a:lstStyle>
          <a:p>
            <a:pPr/>
            <a:r>
              <a:t>Marple，2017年SIGCOMM上提出的可编程测量系统。主要思想是利用可编程交换机，来实现用于自定义的测量任务，提高了测量系统的灵活性，具有较好的可编程性(programmable)</a:t>
            </a:r>
          </a:p>
        </p:txBody>
      </p:sp>
      <p:pic>
        <p:nvPicPr>
          <p:cNvPr id="318" name="屏幕快照 2017-09-24 上午9.32.09.png" descr="屏幕快照 2017-09-24 上午9.32.09.png"/>
          <p:cNvPicPr>
            <a:picLocks noChangeAspect="1"/>
          </p:cNvPicPr>
          <p:nvPr/>
        </p:nvPicPr>
        <p:blipFill>
          <a:blip r:embed="rId4">
            <a:extLst/>
          </a:blip>
          <a:srcRect l="0" t="0" r="0" b="0"/>
          <a:stretch>
            <a:fillRect/>
          </a:stretch>
        </p:blipFill>
        <p:spPr>
          <a:xfrm>
            <a:off x="13193399" y="5414658"/>
            <a:ext cx="10175146" cy="7281471"/>
          </a:xfrm>
          <a:prstGeom prst="rect">
            <a:avLst/>
          </a:prstGeom>
          <a:ln w="25400">
            <a:solidFill>
              <a:srgbClr val="F3F7F5"/>
            </a:solidFill>
            <a:miter lim="400000"/>
          </a:ln>
          <a:effectLst>
            <a:outerShdw sx="100000" sy="100000" kx="0" ky="0" algn="b" rotWithShape="0" blurRad="63500" dist="25400" dir="3600000">
              <a:srgbClr val="000000">
                <a:alpha val="70000"/>
              </a:srgbClr>
            </a:outerShdw>
          </a:effectLst>
        </p:spPr>
      </p:pic>
      <p:sp>
        <p:nvSpPr>
          <p:cNvPr id="319" name="Marple系统处理流程"/>
          <p:cNvSpPr txBox="1"/>
          <p:nvPr/>
        </p:nvSpPr>
        <p:spPr>
          <a:xfrm>
            <a:off x="16074077" y="12819062"/>
            <a:ext cx="4413480"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Marple系统处理流程</a:t>
            </a:r>
          </a:p>
        </p:txBody>
      </p:sp>
      <p:sp>
        <p:nvSpPr>
          <p:cNvPr id="320" name="from M. Yu, L. Jose, and R. Miao. Language-Directed Hardware Design for Network Performance Monitoring. In SIGCOMM, 2017."/>
          <p:cNvSpPr txBox="1"/>
          <p:nvPr/>
        </p:nvSpPr>
        <p:spPr>
          <a:xfrm>
            <a:off x="576598" y="12185294"/>
            <a:ext cx="12453223"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M. Yu, L. Jose, and R. Miao. Language-Directed Hardware Design for Network Performance Monitoring. In SIGCOMM, 2017.</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网络测量协同策略研究"/>
          <p:cNvSpPr txBox="1"/>
          <p:nvPr>
            <p:ph type="title"/>
          </p:nvPr>
        </p:nvSpPr>
        <p:spPr>
          <a:xfrm>
            <a:off x="651588" y="357187"/>
            <a:ext cx="22662510" cy="3036095"/>
          </a:xfrm>
          <a:prstGeom prst="rect">
            <a:avLst/>
          </a:prstGeom>
        </p:spPr>
        <p:txBody>
          <a:bodyPr/>
          <a:lstStyle>
            <a:lvl1pPr>
              <a:defRPr sz="9000"/>
            </a:lvl1pPr>
          </a:lstStyle>
          <a:p>
            <a:pPr/>
            <a:r>
              <a:t>网络测量协同策略研究</a:t>
            </a:r>
          </a:p>
        </p:txBody>
      </p:sp>
      <p:pic>
        <p:nvPicPr>
          <p:cNvPr id="323" name="屏幕快照 2017-09-13 上午10.08.15.png" descr="屏幕快照 2017-09-13 上午10.08.15.png"/>
          <p:cNvPicPr>
            <a:picLocks noChangeAspect="1"/>
          </p:cNvPicPr>
          <p:nvPr/>
        </p:nvPicPr>
        <p:blipFill>
          <a:blip r:embed="rId2">
            <a:extLst/>
          </a:blip>
          <a:srcRect l="0" t="1361" r="2811" b="0"/>
          <a:stretch>
            <a:fillRect/>
          </a:stretch>
        </p:blipFill>
        <p:spPr>
          <a:xfrm>
            <a:off x="13323451" y="5520332"/>
            <a:ext cx="9914720" cy="5171788"/>
          </a:xfrm>
          <a:prstGeom prst="rect">
            <a:avLst/>
          </a:prstGeom>
          <a:ln w="25400">
            <a:miter lim="400000"/>
          </a:ln>
          <a:effectLst>
            <a:outerShdw sx="100000" sy="100000" kx="0" ky="0" algn="b" rotWithShape="0" blurRad="355600" dist="177800" dir="5400000">
              <a:srgbClr val="000000">
                <a:alpha val="70000"/>
              </a:srgbClr>
            </a:outerShdw>
          </a:effectLst>
        </p:spPr>
      </p:pic>
      <p:sp>
        <p:nvSpPr>
          <p:cNvPr id="324" name="from X. Liu, M. Shirazipour, M. Yu, and Y. Zhang. MOZART: Temporal Coordination of Measurement. In SOSR, 2016."/>
          <p:cNvSpPr txBox="1"/>
          <p:nvPr/>
        </p:nvSpPr>
        <p:spPr>
          <a:xfrm>
            <a:off x="12845412" y="12085206"/>
            <a:ext cx="10870809"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X. Liu, M. Shirazipour, M. Yu, and Y. Zhang. MOZART: Temporal Coordination of Measurement. In SOSR, 2016.</a:t>
            </a:r>
          </a:p>
        </p:txBody>
      </p:sp>
      <p:sp>
        <p:nvSpPr>
          <p:cNvPr id="325" name="selector…"/>
          <p:cNvSpPr txBox="1"/>
          <p:nvPr>
            <p:ph type="body" sz="quarter" idx="1"/>
          </p:nvPr>
        </p:nvSpPr>
        <p:spPr>
          <a:xfrm>
            <a:off x="1685490" y="5987601"/>
            <a:ext cx="10764175" cy="5962636"/>
          </a:xfrm>
          <a:prstGeom prst="rect">
            <a:avLst/>
          </a:prstGeom>
        </p:spPr>
        <p:txBody>
          <a:bodyPr anchor="t"/>
          <a:lstStyle/>
          <a:p>
            <a:pPr marL="580628" indent="-580628" defTabSz="780454">
              <a:spcBef>
                <a:spcPts val="1600"/>
              </a:spcBef>
              <a:buSzPct val="50000"/>
              <a:buBlip>
                <a:blip r:embed="rId3"/>
              </a:buBlip>
              <a:defRPr sz="4750"/>
            </a:pPr>
            <a:r>
              <a:t>selector</a:t>
            </a:r>
          </a:p>
          <a:p>
            <a:pPr lvl="1" marL="1002903" indent="-580628" defTabSz="780454">
              <a:spcBef>
                <a:spcPts val="0"/>
              </a:spcBef>
              <a:defRPr sz="4180"/>
            </a:pPr>
            <a:r>
              <a:t>用于收集网络事件(Event)，然后告诉monitor需要测量的流信息</a:t>
            </a:r>
          </a:p>
          <a:p>
            <a:pPr marL="580628" indent="-580628" defTabSz="780454">
              <a:spcBef>
                <a:spcPts val="1600"/>
              </a:spcBef>
              <a:buSzPct val="50000"/>
              <a:buBlip>
                <a:blip r:embed="rId3"/>
              </a:buBlip>
              <a:defRPr sz="4750"/>
            </a:pPr>
            <a:r>
              <a:t>monitor</a:t>
            </a:r>
          </a:p>
          <a:p>
            <a:pPr lvl="1" marL="1002903" indent="-580628" defTabSz="780454">
              <a:spcBef>
                <a:spcPts val="0"/>
              </a:spcBef>
              <a:defRPr sz="4180"/>
            </a:pPr>
            <a:r>
              <a:t>收集特定流的统计信息，并上传给控制器</a:t>
            </a:r>
          </a:p>
          <a:p>
            <a:pPr marL="580628" indent="-580628" defTabSz="780454">
              <a:spcBef>
                <a:spcPts val="1600"/>
              </a:spcBef>
              <a:buSzPct val="50000"/>
              <a:buBlip>
                <a:blip r:embed="rId3"/>
              </a:buBlip>
              <a:defRPr sz="4750"/>
            </a:pPr>
            <a:r>
              <a:t>controller</a:t>
            </a:r>
          </a:p>
          <a:p>
            <a:pPr lvl="1" marL="1002903" indent="-580628" defTabSz="780454">
              <a:spcBef>
                <a:spcPts val="0"/>
              </a:spcBef>
              <a:defRPr sz="4180"/>
            </a:pPr>
            <a:r>
              <a:t>管理和配置selector的事件触发条件</a:t>
            </a:r>
          </a:p>
        </p:txBody>
      </p:sp>
      <p:sp>
        <p:nvSpPr>
          <p:cNvPr id="326" name="Mozart协同测量框架"/>
          <p:cNvSpPr txBox="1"/>
          <p:nvPr/>
        </p:nvSpPr>
        <p:spPr>
          <a:xfrm>
            <a:off x="16281062" y="10985499"/>
            <a:ext cx="4431310"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Mozart协同测量框架</a:t>
            </a:r>
          </a:p>
        </p:txBody>
      </p:sp>
      <p:sp>
        <p:nvSpPr>
          <p:cNvPr id="327" name="MOZART，2016年SOSR上提出的网络协同测量系统。主要思想是设计了网络设备间的通信机制，来实现用于节点间的协同测量，从而解决多测量任务跨平台部署的难题"/>
          <p:cNvSpPr txBox="1"/>
          <p:nvPr/>
        </p:nvSpPr>
        <p:spPr>
          <a:xfrm>
            <a:off x="1464857" y="3161041"/>
            <a:ext cx="21454286" cy="28276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94531" indent="-694531" algn="l">
              <a:spcBef>
                <a:spcPts val="1600"/>
              </a:spcBef>
              <a:buSzPct val="50000"/>
              <a:buBlip>
                <a:blip r:embed="rId4"/>
              </a:buBlip>
              <a:defRPr b="0" sz="5000"/>
            </a:lvl1pPr>
          </a:lstStyle>
          <a:p>
            <a:pPr/>
            <a:r>
              <a:t>MOZART，2016年SOSR上提出的网络协同测量系统。主要思想是设计了网络设备间的通信机制，来实现用于节点间的协同测量，从而解决多测量任务跨平台部署的难题</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网络测量协同策略研究"/>
          <p:cNvSpPr txBox="1"/>
          <p:nvPr>
            <p:ph type="title"/>
          </p:nvPr>
        </p:nvSpPr>
        <p:spPr>
          <a:xfrm>
            <a:off x="651588" y="357187"/>
            <a:ext cx="22662510" cy="3036095"/>
          </a:xfrm>
          <a:prstGeom prst="rect">
            <a:avLst/>
          </a:prstGeom>
        </p:spPr>
        <p:txBody>
          <a:bodyPr/>
          <a:lstStyle>
            <a:lvl1pPr>
              <a:defRPr sz="9000"/>
            </a:lvl1pPr>
          </a:lstStyle>
          <a:p>
            <a:pPr/>
            <a:r>
              <a:t>网络测量协同策略研究</a:t>
            </a:r>
          </a:p>
        </p:txBody>
      </p:sp>
      <p:sp>
        <p:nvSpPr>
          <p:cNvPr id="330" name="MOZART，2016年SOSR上提出的网络协同测量系统。主要思想是设计了网络设备间的通信机制，来实现用于节点间的协同测量，从而解决多测量任务跨平台部署的难题"/>
          <p:cNvSpPr txBox="1"/>
          <p:nvPr/>
        </p:nvSpPr>
        <p:spPr>
          <a:xfrm>
            <a:off x="1464857" y="3161041"/>
            <a:ext cx="21454286" cy="28276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94531" indent="-694531" algn="l">
              <a:spcBef>
                <a:spcPts val="1600"/>
              </a:spcBef>
              <a:buSzPct val="50000"/>
              <a:buBlip>
                <a:blip r:embed="rId2"/>
              </a:buBlip>
              <a:defRPr b="0" sz="5000"/>
            </a:lvl1pPr>
          </a:lstStyle>
          <a:p>
            <a:pPr/>
            <a:r>
              <a:t>MOZART，2016年SOSR上提出的网络协同测量系统。主要思想是设计了网络设备间的通信机制，来实现用于节点间的协同测量，从而解决多测量任务跨平台部署的难题</a:t>
            </a:r>
          </a:p>
        </p:txBody>
      </p:sp>
      <p:pic>
        <p:nvPicPr>
          <p:cNvPr id="331" name="屏幕快照 2017-09-13 上午10.08.15.png" descr="屏幕快照 2017-09-13 上午10.08.15.png"/>
          <p:cNvPicPr>
            <a:picLocks noChangeAspect="1"/>
          </p:cNvPicPr>
          <p:nvPr/>
        </p:nvPicPr>
        <p:blipFill>
          <a:blip r:embed="rId3">
            <a:extLst/>
          </a:blip>
          <a:srcRect l="0" t="1361" r="2811" b="0"/>
          <a:stretch>
            <a:fillRect/>
          </a:stretch>
        </p:blipFill>
        <p:spPr>
          <a:xfrm>
            <a:off x="13323451" y="5520332"/>
            <a:ext cx="9914720" cy="5171788"/>
          </a:xfrm>
          <a:prstGeom prst="rect">
            <a:avLst/>
          </a:prstGeom>
          <a:ln w="25400">
            <a:miter lim="400000"/>
          </a:ln>
          <a:effectLst>
            <a:outerShdw sx="100000" sy="100000" kx="0" ky="0" algn="b" rotWithShape="0" blurRad="355600" dist="177800" dir="5400000">
              <a:srgbClr val="000000">
                <a:alpha val="70000"/>
              </a:srgbClr>
            </a:outerShdw>
          </a:effectLst>
        </p:spPr>
      </p:pic>
      <p:sp>
        <p:nvSpPr>
          <p:cNvPr id="332" name="Mozart协同测量框架"/>
          <p:cNvSpPr txBox="1"/>
          <p:nvPr/>
        </p:nvSpPr>
        <p:spPr>
          <a:xfrm>
            <a:off x="16281062" y="10985499"/>
            <a:ext cx="4431310"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Mozart协同测量框架</a:t>
            </a:r>
          </a:p>
        </p:txBody>
      </p:sp>
      <p:sp>
        <p:nvSpPr>
          <p:cNvPr id="333" name="from X. Liu, M. Shirazipour, M. Yu, and Y. Zhang. MOZART: Temporal Coordination of Measurement. In SOSR, 2016."/>
          <p:cNvSpPr txBox="1"/>
          <p:nvPr/>
        </p:nvSpPr>
        <p:spPr>
          <a:xfrm>
            <a:off x="12845412" y="12085206"/>
            <a:ext cx="10870809"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X. Liu, M. Shirazipour, M. Yu, and Y. Zhang. MOZART: Temporal Coordination of Measurement. In SOSR, 2016.</a:t>
            </a:r>
          </a:p>
        </p:txBody>
      </p:sp>
      <p:sp>
        <p:nvSpPr>
          <p:cNvPr id="334" name="优点：…"/>
          <p:cNvSpPr txBox="1"/>
          <p:nvPr>
            <p:ph type="body" sz="half" idx="1"/>
          </p:nvPr>
        </p:nvSpPr>
        <p:spPr>
          <a:xfrm>
            <a:off x="1685490" y="5987601"/>
            <a:ext cx="10764175" cy="7477148"/>
          </a:xfrm>
          <a:prstGeom prst="rect">
            <a:avLst/>
          </a:prstGeom>
        </p:spPr>
        <p:txBody>
          <a:bodyPr anchor="t"/>
          <a:lstStyle/>
          <a:p>
            <a:pPr marL="470614" indent="-470614" defTabSz="632579">
              <a:spcBef>
                <a:spcPts val="1200"/>
              </a:spcBef>
              <a:buSzPct val="50000"/>
              <a:buBlip>
                <a:blip r:embed="rId4"/>
              </a:buBlip>
              <a:defRPr sz="3850"/>
            </a:pPr>
            <a:r>
              <a:t>优点：</a:t>
            </a:r>
          </a:p>
          <a:p>
            <a:pPr lvl="1" marL="812879" indent="-470614" defTabSz="632579">
              <a:spcBef>
                <a:spcPts val="0"/>
              </a:spcBef>
              <a:defRPr sz="3387"/>
            </a:pPr>
            <a:r>
              <a:t>有效解决了网络中协同测量的需求，例如ECMP balance分析</a:t>
            </a:r>
          </a:p>
          <a:p>
            <a:pPr lvl="1" marL="812879" indent="-470614" defTabSz="632579">
              <a:spcBef>
                <a:spcPts val="0"/>
              </a:spcBef>
              <a:defRPr sz="3387"/>
            </a:pPr>
            <a:r>
              <a:t>具有一定的可扩展性，设备上能够部署的测量任务变多</a:t>
            </a:r>
          </a:p>
          <a:p>
            <a:pPr marL="470614" indent="-470614" defTabSz="632579">
              <a:spcBef>
                <a:spcPts val="1200"/>
              </a:spcBef>
              <a:buSzPct val="50000"/>
              <a:buBlip>
                <a:blip r:embed="rId4"/>
              </a:buBlip>
              <a:defRPr sz="3850"/>
            </a:pPr>
            <a:r>
              <a:t>不足</a:t>
            </a:r>
          </a:p>
          <a:p>
            <a:pPr lvl="1" marL="812879" indent="-470614" defTabSz="632579">
              <a:spcBef>
                <a:spcPts val="0"/>
              </a:spcBef>
              <a:defRPr sz="3387"/>
            </a:pPr>
            <a:r>
              <a:t>MOZART采用selector与monitor直接通信的方式，selector需要从控制器获取全网拓扑，针对流计算、部署测量任务monitor位置具有一定的计算开销</a:t>
            </a:r>
          </a:p>
          <a:p>
            <a:pPr lvl="1" marL="812879" indent="-470614" defTabSz="632579">
              <a:spcBef>
                <a:spcPts val="0"/>
              </a:spcBef>
              <a:defRPr sz="3387"/>
            </a:pPr>
            <a:r>
              <a:t>无法及时感知monitor已占用资源，可能存在monitor资源已耗尽而无法额外部署的问题</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多任务下测量资源的分配与管理"/>
          <p:cNvSpPr txBox="1"/>
          <p:nvPr>
            <p:ph type="title"/>
          </p:nvPr>
        </p:nvSpPr>
        <p:spPr>
          <a:xfrm>
            <a:off x="651588" y="357187"/>
            <a:ext cx="22662510" cy="3036095"/>
          </a:xfrm>
          <a:prstGeom prst="rect">
            <a:avLst/>
          </a:prstGeom>
        </p:spPr>
        <p:txBody>
          <a:bodyPr/>
          <a:lstStyle>
            <a:lvl1pPr>
              <a:defRPr sz="9000"/>
            </a:lvl1pPr>
          </a:lstStyle>
          <a:p>
            <a:pPr/>
            <a:r>
              <a:t>多任务下测量资源的分配与管理</a:t>
            </a:r>
          </a:p>
        </p:txBody>
      </p:sp>
      <p:sp>
        <p:nvSpPr>
          <p:cNvPr id="337" name="多任务下测量资源的分配与管理的相关研究主要有DREAM和SCREAM…"/>
          <p:cNvSpPr txBox="1"/>
          <p:nvPr/>
        </p:nvSpPr>
        <p:spPr>
          <a:xfrm>
            <a:off x="1464857" y="3254818"/>
            <a:ext cx="21454286" cy="264010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694531" indent="-694531" algn="l">
              <a:spcBef>
                <a:spcPts val="1600"/>
              </a:spcBef>
              <a:buSzPct val="50000"/>
              <a:buBlip>
                <a:blip r:embed="rId2"/>
              </a:buBlip>
              <a:defRPr b="0" sz="5000"/>
            </a:pPr>
            <a:r>
              <a:t>多任务下测量资源的分配与管理的相关研究主要有DREAM和SCREAM</a:t>
            </a:r>
          </a:p>
          <a:p>
            <a:pPr lvl="1" marL="1055687" indent="-611187" algn="l">
              <a:buSzPct val="145000"/>
              <a:buChar char="•"/>
              <a:defRPr b="0" sz="4400"/>
            </a:pPr>
            <a:r>
              <a:t>DREAM是2014年SIGCOMM上提出的针对TCAM资源的分配</a:t>
            </a:r>
          </a:p>
          <a:p>
            <a:pPr lvl="1" marL="1055687" indent="-611187" algn="l">
              <a:buSzPct val="145000"/>
              <a:buChar char="•"/>
              <a:defRPr b="0" sz="4400"/>
            </a:pPr>
            <a:r>
              <a:t>SCREAM是2015年CoNEXT上提出的基于OpenSketch的资源分配</a:t>
            </a:r>
          </a:p>
        </p:txBody>
      </p:sp>
      <p:pic>
        <p:nvPicPr>
          <p:cNvPr id="338" name="屏幕快照 2017-09-13 上午10.04.13.png" descr="屏幕快照 2017-09-13 上午10.04.13.png"/>
          <p:cNvPicPr>
            <a:picLocks noChangeAspect="1"/>
          </p:cNvPicPr>
          <p:nvPr/>
        </p:nvPicPr>
        <p:blipFill>
          <a:blip r:embed="rId3">
            <a:extLst/>
          </a:blip>
          <a:srcRect l="691" t="0" r="691" b="0"/>
          <a:stretch>
            <a:fillRect/>
          </a:stretch>
        </p:blipFill>
        <p:spPr>
          <a:xfrm>
            <a:off x="15265573" y="5985240"/>
            <a:ext cx="7641370" cy="5207086"/>
          </a:xfrm>
          <a:prstGeom prst="rect">
            <a:avLst/>
          </a:prstGeom>
          <a:ln w="25400">
            <a:miter lim="400000"/>
          </a:ln>
          <a:effectLst>
            <a:outerShdw sx="100000" sy="100000" kx="0" ky="0" algn="b" rotWithShape="0" blurRad="355600" dist="177800" dir="5400000">
              <a:srgbClr val="000000">
                <a:alpha val="70000"/>
              </a:srgbClr>
            </a:outerShdw>
          </a:effectLst>
        </p:spPr>
      </p:pic>
      <p:sp>
        <p:nvSpPr>
          <p:cNvPr id="339" name="DREAM/SCREAM动态资源分配系统"/>
          <p:cNvSpPr txBox="1"/>
          <p:nvPr/>
        </p:nvSpPr>
        <p:spPr>
          <a:xfrm>
            <a:off x="15253518" y="11430877"/>
            <a:ext cx="7665543"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DREAM/SCREAM动态资源分配系统</a:t>
            </a:r>
          </a:p>
        </p:txBody>
      </p:sp>
      <p:sp>
        <p:nvSpPr>
          <p:cNvPr id="340" name="from M. Moshref, M. Yu, R. Govindan, and A. Vahdat, “Scream: Sketch resource allocation for software-defined measurement,”. In CoNext, 2015."/>
          <p:cNvSpPr txBox="1"/>
          <p:nvPr/>
        </p:nvSpPr>
        <p:spPr>
          <a:xfrm>
            <a:off x="9013020" y="12475731"/>
            <a:ext cx="14703226"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M. Moshref, M. Yu, R. Govindan, and A. Vahdat, “Scream: Sketch resource allocation for software-defined measurement,”. In CoNext, 2015.</a:t>
            </a:r>
          </a:p>
        </p:txBody>
      </p:sp>
      <p:sp>
        <p:nvSpPr>
          <p:cNvPr id="341" name="处理流程…"/>
          <p:cNvSpPr txBox="1"/>
          <p:nvPr>
            <p:ph type="body" sz="quarter" idx="1"/>
          </p:nvPr>
        </p:nvSpPr>
        <p:spPr>
          <a:xfrm>
            <a:off x="1685490" y="5987601"/>
            <a:ext cx="6670937" cy="7477148"/>
          </a:xfrm>
          <a:prstGeom prst="rect">
            <a:avLst/>
          </a:prstGeom>
        </p:spPr>
        <p:txBody>
          <a:bodyPr anchor="t"/>
          <a:lstStyle/>
          <a:p>
            <a:pPr>
              <a:spcBef>
                <a:spcPts val="1600"/>
              </a:spcBef>
              <a:buSzPct val="50000"/>
              <a:buBlip>
                <a:blip r:embed="rId4"/>
              </a:buBlip>
              <a:defRPr sz="5000"/>
            </a:pPr>
            <a:r>
              <a:t>处理流程</a:t>
            </a:r>
          </a:p>
          <a:p>
            <a:pPr lvl="1">
              <a:spcBef>
                <a:spcPts val="0"/>
              </a:spcBef>
            </a:pPr>
            <a:r>
              <a:t>从交换机中收集测量数据(collect &amp; report)</a:t>
            </a:r>
          </a:p>
          <a:p>
            <a:pPr lvl="1">
              <a:spcBef>
                <a:spcPts val="0"/>
              </a:spcBef>
            </a:pPr>
            <a:r>
              <a:t>根据收集的测量数据评估测量精度(estimate accuracy)</a:t>
            </a:r>
          </a:p>
          <a:p>
            <a:pPr lvl="1">
              <a:spcBef>
                <a:spcPts val="0"/>
              </a:spcBef>
            </a:pPr>
            <a:r>
              <a:t>根据测量精度动态调整测量任务所分配的计数器资源</a:t>
            </a:r>
          </a:p>
        </p:txBody>
      </p:sp>
      <p:grpSp>
        <p:nvGrpSpPr>
          <p:cNvPr id="353" name="成组"/>
          <p:cNvGrpSpPr/>
          <p:nvPr/>
        </p:nvGrpSpPr>
        <p:grpSpPr>
          <a:xfrm>
            <a:off x="9419517" y="5908914"/>
            <a:ext cx="5126652" cy="6541139"/>
            <a:chOff x="0" y="0"/>
            <a:chExt cx="5126651" cy="6541138"/>
          </a:xfrm>
        </p:grpSpPr>
        <p:sp>
          <p:nvSpPr>
            <p:cNvPr id="342" name="线条"/>
            <p:cNvSpPr/>
            <p:nvPr/>
          </p:nvSpPr>
          <p:spPr>
            <a:xfrm flipH="1">
              <a:off x="442687" y="564715"/>
              <a:ext cx="1" cy="173552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43" name="collect &amp; report"/>
            <p:cNvSpPr txBox="1"/>
            <p:nvPr/>
          </p:nvSpPr>
          <p:spPr>
            <a:xfrm>
              <a:off x="336759" y="0"/>
              <a:ext cx="3142616"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collect &amp; report</a:t>
              </a:r>
            </a:p>
          </p:txBody>
        </p:sp>
        <p:sp>
          <p:nvSpPr>
            <p:cNvPr id="344" name="estimate accuracy"/>
            <p:cNvSpPr txBox="1"/>
            <p:nvPr/>
          </p:nvSpPr>
          <p:spPr>
            <a:xfrm>
              <a:off x="237495" y="2410815"/>
              <a:ext cx="3722143"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estimate accuracy</a:t>
              </a:r>
            </a:p>
          </p:txBody>
        </p:sp>
        <p:sp>
          <p:nvSpPr>
            <p:cNvPr id="345" name="线条"/>
            <p:cNvSpPr/>
            <p:nvPr/>
          </p:nvSpPr>
          <p:spPr>
            <a:xfrm flipH="1">
              <a:off x="442687" y="3147774"/>
              <a:ext cx="1" cy="1735529"/>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46" name="allocate resource"/>
            <p:cNvSpPr txBox="1"/>
            <p:nvPr/>
          </p:nvSpPr>
          <p:spPr>
            <a:xfrm>
              <a:off x="330053" y="4765747"/>
              <a:ext cx="3511627"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allocate resource</a:t>
              </a:r>
            </a:p>
          </p:txBody>
        </p:sp>
        <p:sp>
          <p:nvSpPr>
            <p:cNvPr id="347" name="Network-wide task implementation using sketches"/>
            <p:cNvSpPr txBox="1"/>
            <p:nvPr/>
          </p:nvSpPr>
          <p:spPr>
            <a:xfrm>
              <a:off x="626868" y="392602"/>
              <a:ext cx="4499784"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spcBef>
                  <a:spcPts val="1200"/>
                </a:spcBef>
                <a:defRPr b="0" sz="3600">
                  <a:solidFill>
                    <a:srgbClr val="DA1F28"/>
                  </a:solidFill>
                  <a:latin typeface="Calibri"/>
                  <a:ea typeface="Calibri"/>
                  <a:cs typeface="Calibri"/>
                  <a:sym typeface="Calibri"/>
                </a:defRPr>
              </a:lvl1pPr>
            </a:lstStyle>
            <a:p>
              <a:pPr/>
              <a:r>
                <a:t>Network-wide task implementation using sketches </a:t>
              </a:r>
            </a:p>
          </p:txBody>
        </p:sp>
        <p:sp>
          <p:nvSpPr>
            <p:cNvPr id="348" name="Accuracy estimation without the ground-truth"/>
            <p:cNvSpPr txBox="1"/>
            <p:nvPr/>
          </p:nvSpPr>
          <p:spPr>
            <a:xfrm>
              <a:off x="626868" y="2656570"/>
              <a:ext cx="4499784"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spcBef>
                  <a:spcPts val="1200"/>
                </a:spcBef>
                <a:defRPr b="0" sz="3600">
                  <a:solidFill>
                    <a:srgbClr val="DA1F28"/>
                  </a:solidFill>
                  <a:latin typeface="Calibri"/>
                  <a:ea typeface="Calibri"/>
                  <a:cs typeface="Calibri"/>
                  <a:sym typeface="Calibri"/>
                </a:defRPr>
              </a:lvl1pPr>
            </a:lstStyle>
            <a:p>
              <a:pPr/>
              <a:r>
                <a:t>Accuracy estimation without the ground-truth </a:t>
              </a:r>
            </a:p>
          </p:txBody>
        </p:sp>
        <p:sp>
          <p:nvSpPr>
            <p:cNvPr id="349" name="Fast &amp; Stable allocation in DREAM"/>
            <p:cNvSpPr txBox="1"/>
            <p:nvPr/>
          </p:nvSpPr>
          <p:spPr>
            <a:xfrm>
              <a:off x="626868" y="5280663"/>
              <a:ext cx="4499784" cy="1260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spcBef>
                  <a:spcPts val="1200"/>
                </a:spcBef>
                <a:defRPr b="0" sz="3600">
                  <a:solidFill>
                    <a:srgbClr val="DA1F28"/>
                  </a:solidFill>
                  <a:latin typeface="Calibri"/>
                  <a:ea typeface="Calibri"/>
                  <a:cs typeface="Calibri"/>
                  <a:sym typeface="Calibri"/>
                </a:defRPr>
              </a:lvl1pPr>
            </a:lstStyle>
            <a:p>
              <a:pPr/>
              <a:r>
                <a:t>Fast &amp; Stable allocation in DREAM </a:t>
              </a:r>
            </a:p>
          </p:txBody>
        </p:sp>
        <p:sp>
          <p:nvSpPr>
            <p:cNvPr id="350" name="线条"/>
            <p:cNvSpPr/>
            <p:nvPr/>
          </p:nvSpPr>
          <p:spPr>
            <a:xfrm>
              <a:off x="0" y="313193"/>
              <a:ext cx="377812"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51" name="线条"/>
            <p:cNvSpPr/>
            <p:nvPr/>
          </p:nvSpPr>
          <p:spPr>
            <a:xfrm>
              <a:off x="0" y="5128346"/>
              <a:ext cx="377812" cy="1"/>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52" name="线条"/>
            <p:cNvSpPr/>
            <p:nvPr/>
          </p:nvSpPr>
          <p:spPr>
            <a:xfrm flipH="1">
              <a:off x="4802" y="306512"/>
              <a:ext cx="1" cy="4834993"/>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多任务下测量资源的分配与管理"/>
          <p:cNvSpPr txBox="1"/>
          <p:nvPr>
            <p:ph type="title"/>
          </p:nvPr>
        </p:nvSpPr>
        <p:spPr>
          <a:xfrm>
            <a:off x="651588" y="357187"/>
            <a:ext cx="22662510" cy="3036095"/>
          </a:xfrm>
          <a:prstGeom prst="rect">
            <a:avLst/>
          </a:prstGeom>
        </p:spPr>
        <p:txBody>
          <a:bodyPr/>
          <a:lstStyle>
            <a:lvl1pPr>
              <a:defRPr sz="9000"/>
            </a:lvl1pPr>
          </a:lstStyle>
          <a:p>
            <a:pPr/>
            <a:r>
              <a:t>多任务下测量资源的分配与管理</a:t>
            </a:r>
          </a:p>
        </p:txBody>
      </p:sp>
      <p:sp>
        <p:nvSpPr>
          <p:cNvPr id="356" name="多任务下测量资源的分配与管理的相关研究主要有DREAM和SCREAM…"/>
          <p:cNvSpPr txBox="1"/>
          <p:nvPr/>
        </p:nvSpPr>
        <p:spPr>
          <a:xfrm>
            <a:off x="1464857" y="3254818"/>
            <a:ext cx="21454286" cy="264010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694531" indent="-694531" algn="l">
              <a:spcBef>
                <a:spcPts val="1600"/>
              </a:spcBef>
              <a:buSzPct val="50000"/>
              <a:buBlip>
                <a:blip r:embed="rId2"/>
              </a:buBlip>
              <a:defRPr b="0" sz="5000"/>
            </a:pPr>
            <a:r>
              <a:t>多任务下测量资源的分配与管理的相关研究主要有DREAM和SCREAM</a:t>
            </a:r>
          </a:p>
          <a:p>
            <a:pPr lvl="1" marL="1055687" indent="-611187" algn="l">
              <a:buSzPct val="145000"/>
              <a:buChar char="•"/>
              <a:defRPr b="0" sz="4400"/>
            </a:pPr>
            <a:r>
              <a:t>DREAM是2014年SIGCOMM上提出的针对TCAM资源的分配</a:t>
            </a:r>
          </a:p>
          <a:p>
            <a:pPr lvl="1" marL="1055687" indent="-611187" algn="l">
              <a:buSzPct val="145000"/>
              <a:buChar char="•"/>
              <a:defRPr b="0" sz="4400"/>
            </a:pPr>
            <a:r>
              <a:t>SCREAM是2015年CoNEXT上提出的基于OpenSketch的资源分配</a:t>
            </a:r>
          </a:p>
        </p:txBody>
      </p:sp>
      <p:pic>
        <p:nvPicPr>
          <p:cNvPr id="357" name="屏幕快照 2017-09-13 上午10.04.13.png" descr="屏幕快照 2017-09-13 上午10.04.13.png"/>
          <p:cNvPicPr>
            <a:picLocks noChangeAspect="1"/>
          </p:cNvPicPr>
          <p:nvPr/>
        </p:nvPicPr>
        <p:blipFill>
          <a:blip r:embed="rId3">
            <a:extLst/>
          </a:blip>
          <a:srcRect l="691" t="0" r="691" b="0"/>
          <a:stretch>
            <a:fillRect/>
          </a:stretch>
        </p:blipFill>
        <p:spPr>
          <a:xfrm>
            <a:off x="15265573" y="5985240"/>
            <a:ext cx="7641370" cy="5207086"/>
          </a:xfrm>
          <a:prstGeom prst="rect">
            <a:avLst/>
          </a:prstGeom>
          <a:ln w="25400">
            <a:miter lim="400000"/>
          </a:ln>
          <a:effectLst>
            <a:outerShdw sx="100000" sy="100000" kx="0" ky="0" algn="b" rotWithShape="0" blurRad="355600" dist="177800" dir="5400000">
              <a:srgbClr val="000000">
                <a:alpha val="70000"/>
              </a:srgbClr>
            </a:outerShdw>
          </a:effectLst>
        </p:spPr>
      </p:pic>
      <p:sp>
        <p:nvSpPr>
          <p:cNvPr id="358" name="DREAM/SCREAM动态资源分配系统"/>
          <p:cNvSpPr txBox="1"/>
          <p:nvPr/>
        </p:nvSpPr>
        <p:spPr>
          <a:xfrm>
            <a:off x="15253518" y="11430877"/>
            <a:ext cx="7665543"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DREAM/SCREAM动态资源分配系统</a:t>
            </a:r>
          </a:p>
        </p:txBody>
      </p:sp>
      <p:sp>
        <p:nvSpPr>
          <p:cNvPr id="359" name="from M. Moshref, M. Yu, R. Govindan, and A. Vahdat, “Scream: Sketch resource allocation for software-defined measurement,”. In CoNext, 2015."/>
          <p:cNvSpPr txBox="1"/>
          <p:nvPr/>
        </p:nvSpPr>
        <p:spPr>
          <a:xfrm>
            <a:off x="9013020" y="12475731"/>
            <a:ext cx="14703226"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M. Moshref, M. Yu, R. Govindan, and A. Vahdat, “Scream: Sketch resource allocation for software-defined measurement,”. In CoNext, 2015.</a:t>
            </a:r>
          </a:p>
        </p:txBody>
      </p:sp>
      <p:sp>
        <p:nvSpPr>
          <p:cNvPr id="360" name="优点…"/>
          <p:cNvSpPr txBox="1"/>
          <p:nvPr>
            <p:ph type="body" sz="quarter" idx="1"/>
          </p:nvPr>
        </p:nvSpPr>
        <p:spPr>
          <a:xfrm>
            <a:off x="1685490" y="5987601"/>
            <a:ext cx="6670937" cy="7477148"/>
          </a:xfrm>
          <a:prstGeom prst="rect">
            <a:avLst/>
          </a:prstGeom>
        </p:spPr>
        <p:txBody>
          <a:bodyPr anchor="t"/>
          <a:lstStyle/>
          <a:p>
            <a:pPr marL="537844" indent="-537844" defTabSz="722947">
              <a:spcBef>
                <a:spcPts val="1400"/>
              </a:spcBef>
              <a:buSzPct val="50000"/>
              <a:buBlip>
                <a:blip r:embed="rId4"/>
              </a:buBlip>
            </a:pPr>
            <a:r>
              <a:t>优点</a:t>
            </a:r>
          </a:p>
          <a:p>
            <a:pPr lvl="1" marL="929005" indent="-537844" defTabSz="722947">
              <a:spcBef>
                <a:spcPts val="0"/>
              </a:spcBef>
              <a:defRPr sz="3872"/>
            </a:pPr>
            <a:r>
              <a:t>通过动态分配测量资源在最大化部署测量任务的同时保证一定的测量准确性</a:t>
            </a:r>
          </a:p>
          <a:p>
            <a:pPr defTabSz="722947">
              <a:spcBef>
                <a:spcPts val="1400"/>
              </a:spcBef>
              <a:buSzPct val="50000"/>
              <a:buBlip>
                <a:blip r:embed="rId4"/>
              </a:buBlip>
            </a:pPr>
            <a:r>
              <a:t>不足</a:t>
            </a:r>
          </a:p>
          <a:p>
            <a:pPr lvl="1" marL="929005" indent="-537844" defTabSz="722947">
              <a:spcBef>
                <a:spcPts val="0"/>
              </a:spcBef>
              <a:defRPr sz="3872"/>
            </a:pPr>
            <a:r>
              <a:t>只能通过预估计的方式预测当前任务的测量精度，存在一定的误差</a:t>
            </a:r>
          </a:p>
          <a:p>
            <a:pPr lvl="1" marL="929005" indent="-537844" defTabSz="722947">
              <a:spcBef>
                <a:spcPts val="0"/>
              </a:spcBef>
              <a:defRPr sz="3872"/>
            </a:pPr>
            <a:r>
              <a:t>只能对同种测量平台/系统进行资源分配</a:t>
            </a:r>
          </a:p>
        </p:txBody>
      </p:sp>
      <p:grpSp>
        <p:nvGrpSpPr>
          <p:cNvPr id="372" name="成组"/>
          <p:cNvGrpSpPr/>
          <p:nvPr/>
        </p:nvGrpSpPr>
        <p:grpSpPr>
          <a:xfrm>
            <a:off x="9419517" y="5908914"/>
            <a:ext cx="5126652" cy="6541139"/>
            <a:chOff x="0" y="0"/>
            <a:chExt cx="5126651" cy="6541138"/>
          </a:xfrm>
        </p:grpSpPr>
        <p:sp>
          <p:nvSpPr>
            <p:cNvPr id="361" name="线条"/>
            <p:cNvSpPr/>
            <p:nvPr/>
          </p:nvSpPr>
          <p:spPr>
            <a:xfrm flipH="1">
              <a:off x="442687" y="564715"/>
              <a:ext cx="1" cy="173552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62" name="collect &amp; report"/>
            <p:cNvSpPr txBox="1"/>
            <p:nvPr/>
          </p:nvSpPr>
          <p:spPr>
            <a:xfrm>
              <a:off x="336759" y="0"/>
              <a:ext cx="3142616"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collect &amp; report</a:t>
              </a:r>
            </a:p>
          </p:txBody>
        </p:sp>
        <p:sp>
          <p:nvSpPr>
            <p:cNvPr id="363" name="estimate accuracy"/>
            <p:cNvSpPr txBox="1"/>
            <p:nvPr/>
          </p:nvSpPr>
          <p:spPr>
            <a:xfrm>
              <a:off x="237495" y="2410815"/>
              <a:ext cx="3722143"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estimate accuracy</a:t>
              </a:r>
            </a:p>
          </p:txBody>
        </p:sp>
        <p:sp>
          <p:nvSpPr>
            <p:cNvPr id="364" name="线条"/>
            <p:cNvSpPr/>
            <p:nvPr/>
          </p:nvSpPr>
          <p:spPr>
            <a:xfrm flipH="1">
              <a:off x="442687" y="3147774"/>
              <a:ext cx="1" cy="1735529"/>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65" name="allocate resource"/>
            <p:cNvSpPr txBox="1"/>
            <p:nvPr/>
          </p:nvSpPr>
          <p:spPr>
            <a:xfrm>
              <a:off x="330053" y="4765747"/>
              <a:ext cx="3511627" cy="626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allocate resource</a:t>
              </a:r>
            </a:p>
          </p:txBody>
        </p:sp>
        <p:sp>
          <p:nvSpPr>
            <p:cNvPr id="366" name="Network-wide task implementation using sketches"/>
            <p:cNvSpPr txBox="1"/>
            <p:nvPr/>
          </p:nvSpPr>
          <p:spPr>
            <a:xfrm>
              <a:off x="626868" y="392602"/>
              <a:ext cx="4499784"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spcBef>
                  <a:spcPts val="1200"/>
                </a:spcBef>
                <a:defRPr b="0" sz="3600">
                  <a:solidFill>
                    <a:srgbClr val="DA1F28"/>
                  </a:solidFill>
                  <a:latin typeface="Calibri"/>
                  <a:ea typeface="Calibri"/>
                  <a:cs typeface="Calibri"/>
                  <a:sym typeface="Calibri"/>
                </a:defRPr>
              </a:lvl1pPr>
            </a:lstStyle>
            <a:p>
              <a:pPr/>
              <a:r>
                <a:t>Network-wide task implementation using sketches </a:t>
              </a:r>
            </a:p>
          </p:txBody>
        </p:sp>
        <p:sp>
          <p:nvSpPr>
            <p:cNvPr id="367" name="Accuracy estimation without the ground-truth"/>
            <p:cNvSpPr txBox="1"/>
            <p:nvPr/>
          </p:nvSpPr>
          <p:spPr>
            <a:xfrm>
              <a:off x="626868" y="2656570"/>
              <a:ext cx="4499784" cy="1819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spcBef>
                  <a:spcPts val="1200"/>
                </a:spcBef>
                <a:defRPr b="0" sz="3600">
                  <a:solidFill>
                    <a:srgbClr val="DA1F28"/>
                  </a:solidFill>
                  <a:latin typeface="Calibri"/>
                  <a:ea typeface="Calibri"/>
                  <a:cs typeface="Calibri"/>
                  <a:sym typeface="Calibri"/>
                </a:defRPr>
              </a:lvl1pPr>
            </a:lstStyle>
            <a:p>
              <a:pPr/>
              <a:r>
                <a:t>Accuracy estimation without the ground-truth </a:t>
              </a:r>
            </a:p>
          </p:txBody>
        </p:sp>
        <p:sp>
          <p:nvSpPr>
            <p:cNvPr id="368" name="Fast &amp; Stable allocation in DREAM"/>
            <p:cNvSpPr txBox="1"/>
            <p:nvPr/>
          </p:nvSpPr>
          <p:spPr>
            <a:xfrm>
              <a:off x="626868" y="5280663"/>
              <a:ext cx="4499784" cy="1260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defTabSz="457200">
                <a:spcBef>
                  <a:spcPts val="1200"/>
                </a:spcBef>
                <a:defRPr b="0" sz="3600">
                  <a:solidFill>
                    <a:srgbClr val="DA1F28"/>
                  </a:solidFill>
                  <a:latin typeface="Calibri"/>
                  <a:ea typeface="Calibri"/>
                  <a:cs typeface="Calibri"/>
                  <a:sym typeface="Calibri"/>
                </a:defRPr>
              </a:lvl1pPr>
            </a:lstStyle>
            <a:p>
              <a:pPr/>
              <a:r>
                <a:t>Fast &amp; Stable allocation in DREAM </a:t>
              </a:r>
            </a:p>
          </p:txBody>
        </p:sp>
        <p:sp>
          <p:nvSpPr>
            <p:cNvPr id="369" name="线条"/>
            <p:cNvSpPr/>
            <p:nvPr/>
          </p:nvSpPr>
          <p:spPr>
            <a:xfrm>
              <a:off x="0" y="313193"/>
              <a:ext cx="377812"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70" name="线条"/>
            <p:cNvSpPr/>
            <p:nvPr/>
          </p:nvSpPr>
          <p:spPr>
            <a:xfrm>
              <a:off x="0" y="5128346"/>
              <a:ext cx="377812" cy="1"/>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71" name="线条"/>
            <p:cNvSpPr/>
            <p:nvPr/>
          </p:nvSpPr>
          <p:spPr>
            <a:xfrm flipH="1">
              <a:off x="4802" y="306512"/>
              <a:ext cx="1" cy="4834993"/>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主要内容"/>
          <p:cNvSpPr txBox="1"/>
          <p:nvPr>
            <p:ph type="title"/>
          </p:nvPr>
        </p:nvSpPr>
        <p:spPr>
          <a:prstGeom prst="rect">
            <a:avLst/>
          </a:prstGeom>
        </p:spPr>
        <p:txBody>
          <a:bodyPr/>
          <a:lstStyle>
            <a:lvl1pPr>
              <a:defRPr sz="9000"/>
            </a:lvl1pPr>
          </a:lstStyle>
          <a:p>
            <a:pPr/>
            <a:r>
              <a:t>主要内容</a:t>
            </a:r>
          </a:p>
        </p:txBody>
      </p:sp>
      <p:sp>
        <p:nvSpPr>
          <p:cNvPr id="126" name="研究背景…"/>
          <p:cNvSpPr txBox="1"/>
          <p:nvPr>
            <p:ph type="body" idx="1"/>
          </p:nvPr>
        </p:nvSpPr>
        <p:spPr>
          <a:prstGeom prst="rect">
            <a:avLst/>
          </a:prstGeom>
        </p:spPr>
        <p:txBody>
          <a:bodyPr/>
          <a:lstStyle/>
          <a:p>
            <a:pPr>
              <a:lnSpc>
                <a:spcPct val="30000"/>
              </a:lnSpc>
              <a:defRPr>
                <a:solidFill>
                  <a:schemeClr val="accent6">
                    <a:hueOff val="-146070"/>
                    <a:satOff val="-10048"/>
                    <a:lumOff val="-30626"/>
                  </a:schemeClr>
                </a:solidFill>
              </a:defRPr>
            </a:pPr>
            <a:r>
              <a:t>研究背景</a:t>
            </a:r>
          </a:p>
          <a:p>
            <a:pPr lvl="1" marL="1037166" indent="-592666">
              <a:lnSpc>
                <a:spcPct val="30000"/>
              </a:lnSpc>
              <a:defRPr sz="3200"/>
            </a:pPr>
            <a:r>
              <a:t>网络测量对网络管理至关重要</a:t>
            </a:r>
          </a:p>
          <a:p>
            <a:pPr lvl="1" marL="1037166" indent="-592666">
              <a:lnSpc>
                <a:spcPct val="30000"/>
              </a:lnSpc>
              <a:defRPr sz="3200"/>
            </a:pPr>
            <a:r>
              <a:t>目前网络测量面临的挑战</a:t>
            </a:r>
          </a:p>
          <a:p>
            <a:pPr/>
            <a:r>
              <a:t>研究现状</a:t>
            </a:r>
          </a:p>
          <a:p>
            <a:pPr/>
            <a:r>
              <a:t>研究内容</a:t>
            </a:r>
          </a:p>
          <a:p>
            <a:pPr/>
            <a:r>
              <a:t>研究计划</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基于主机端的测量系统研究"/>
          <p:cNvSpPr txBox="1"/>
          <p:nvPr>
            <p:ph type="title"/>
          </p:nvPr>
        </p:nvSpPr>
        <p:spPr>
          <a:xfrm>
            <a:off x="651588" y="357187"/>
            <a:ext cx="22662510" cy="3036095"/>
          </a:xfrm>
          <a:prstGeom prst="rect">
            <a:avLst/>
          </a:prstGeom>
        </p:spPr>
        <p:txBody>
          <a:bodyPr/>
          <a:lstStyle>
            <a:lvl1pPr>
              <a:defRPr sz="9000"/>
            </a:lvl1pPr>
          </a:lstStyle>
          <a:p>
            <a:pPr/>
            <a:r>
              <a:t>基于主机端的测量系统研究</a:t>
            </a:r>
          </a:p>
        </p:txBody>
      </p:sp>
      <p:sp>
        <p:nvSpPr>
          <p:cNvPr id="375" name="Trumpet，2016年SIGCOMM上提出的基于主机端的测量系统。主要思想是利用主机端来实现报文级别的精确测量，同时基于软件的测量方式具有良好的可编程性，灵活性高"/>
          <p:cNvSpPr txBox="1"/>
          <p:nvPr/>
        </p:nvSpPr>
        <p:spPr>
          <a:xfrm>
            <a:off x="1464857" y="3161041"/>
            <a:ext cx="21454286" cy="28276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94531" indent="-694531" algn="l">
              <a:spcBef>
                <a:spcPts val="1600"/>
              </a:spcBef>
              <a:buSzPct val="50000"/>
              <a:buBlip>
                <a:blip r:embed="rId2"/>
              </a:buBlip>
              <a:defRPr b="0" sz="5000"/>
            </a:lvl1pPr>
          </a:lstStyle>
          <a:p>
            <a:pPr/>
            <a:r>
              <a:t>Trumpet，2016年SIGCOMM上提出的基于主机端的测量系统。主要思想是利用主机端来实现报文级别的精确测量，同时基于软件的测量方式具有良好的可编程性，灵活性高</a:t>
            </a:r>
          </a:p>
        </p:txBody>
      </p:sp>
      <p:pic>
        <p:nvPicPr>
          <p:cNvPr id="376" name="屏幕快照 2017-09-13 下午8.40.02.png" descr="屏幕快照 2017-09-13 下午8.40.02.png"/>
          <p:cNvPicPr>
            <a:picLocks noChangeAspect="1"/>
          </p:cNvPicPr>
          <p:nvPr/>
        </p:nvPicPr>
        <p:blipFill>
          <a:blip r:embed="rId3">
            <a:extLst/>
          </a:blip>
          <a:srcRect l="0" t="0" r="0" b="421"/>
          <a:stretch>
            <a:fillRect/>
          </a:stretch>
        </p:blipFill>
        <p:spPr>
          <a:xfrm>
            <a:off x="12498443" y="5047420"/>
            <a:ext cx="9976700" cy="6538501"/>
          </a:xfrm>
          <a:prstGeom prst="rect">
            <a:avLst/>
          </a:prstGeom>
          <a:ln w="25400">
            <a:solidFill>
              <a:srgbClr val="F3F7F5"/>
            </a:solidFill>
            <a:miter lim="400000"/>
          </a:ln>
          <a:effectLst>
            <a:outerShdw sx="100000" sy="100000" kx="0" ky="0" algn="b" rotWithShape="0" blurRad="63500" dist="25400" dir="3600000">
              <a:srgbClr val="000000">
                <a:alpha val="70000"/>
              </a:srgbClr>
            </a:outerShdw>
          </a:effectLst>
        </p:spPr>
      </p:pic>
      <p:sp>
        <p:nvSpPr>
          <p:cNvPr id="377" name="Trumpet测量系统框架"/>
          <p:cNvSpPr txBox="1"/>
          <p:nvPr/>
        </p:nvSpPr>
        <p:spPr>
          <a:xfrm>
            <a:off x="15135778" y="11634151"/>
            <a:ext cx="4701973"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Trumpet测量系统框架</a:t>
            </a:r>
          </a:p>
        </p:txBody>
      </p:sp>
      <p:sp>
        <p:nvSpPr>
          <p:cNvPr id="378" name="from M. Moshref, M. Yu, R. Govindan, and A. Vahdat. Trumpet: Timely and Precise Triggers in Data Centers. In Proc. of SIGCOMM, 2016."/>
          <p:cNvSpPr txBox="1"/>
          <p:nvPr/>
        </p:nvSpPr>
        <p:spPr>
          <a:xfrm>
            <a:off x="10511620" y="12475731"/>
            <a:ext cx="13709947"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M. Moshref, M. Yu, R. Govindan, and A. Vahdat. Trumpet: Timely and Precise Triggers in Data Centers. In Proc. of SIGCOMM, 2016.</a:t>
            </a:r>
          </a:p>
        </p:txBody>
      </p:sp>
      <p:sp>
        <p:nvSpPr>
          <p:cNvPr id="379" name="控制器…"/>
          <p:cNvSpPr txBox="1"/>
          <p:nvPr>
            <p:ph type="body" sz="half" idx="1"/>
          </p:nvPr>
        </p:nvSpPr>
        <p:spPr>
          <a:xfrm>
            <a:off x="1685490" y="5987601"/>
            <a:ext cx="9763920" cy="7477148"/>
          </a:xfrm>
          <a:prstGeom prst="rect">
            <a:avLst/>
          </a:prstGeom>
        </p:spPr>
        <p:txBody>
          <a:bodyPr anchor="t"/>
          <a:lstStyle/>
          <a:p>
            <a:pPr>
              <a:spcBef>
                <a:spcPts val="1600"/>
              </a:spcBef>
              <a:buSzPct val="50000"/>
              <a:buBlip>
                <a:blip r:embed="rId4"/>
              </a:buBlip>
              <a:defRPr sz="5000"/>
            </a:pPr>
            <a:r>
              <a:t>控制器</a:t>
            </a:r>
          </a:p>
          <a:p>
            <a:pPr lvl="1">
              <a:spcBef>
                <a:spcPts val="0"/>
              </a:spcBef>
            </a:pPr>
            <a:r>
              <a:t>管理和配置测量模块的事件触发条件(trigger)</a:t>
            </a:r>
          </a:p>
          <a:p>
            <a:pPr>
              <a:spcBef>
                <a:spcPts val="1600"/>
              </a:spcBef>
              <a:buSzPct val="50000"/>
              <a:buBlip>
                <a:blip r:embed="rId4"/>
              </a:buBlip>
              <a:defRPr sz="5000"/>
            </a:pPr>
            <a:r>
              <a:t>主机端测量模块</a:t>
            </a:r>
          </a:p>
          <a:p>
            <a:pPr lvl="1">
              <a:spcBef>
                <a:spcPts val="0"/>
              </a:spcBef>
            </a:pPr>
            <a:r>
              <a:t>基于控制器配置的规则过滤测量特定流，在满足事件触发条件后上报控制器</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基于主机端的测量系统研究"/>
          <p:cNvSpPr txBox="1"/>
          <p:nvPr>
            <p:ph type="title"/>
          </p:nvPr>
        </p:nvSpPr>
        <p:spPr>
          <a:xfrm>
            <a:off x="651588" y="357187"/>
            <a:ext cx="22662510" cy="3036095"/>
          </a:xfrm>
          <a:prstGeom prst="rect">
            <a:avLst/>
          </a:prstGeom>
        </p:spPr>
        <p:txBody>
          <a:bodyPr/>
          <a:lstStyle>
            <a:lvl1pPr>
              <a:defRPr sz="9000"/>
            </a:lvl1pPr>
          </a:lstStyle>
          <a:p>
            <a:pPr/>
            <a:r>
              <a:t>基于主机端的测量系统研究</a:t>
            </a:r>
          </a:p>
        </p:txBody>
      </p:sp>
      <p:sp>
        <p:nvSpPr>
          <p:cNvPr id="382" name="from M. Moshref, M. Yu, R. Govindan, and A. Vahdat. Trumpet: Timely and Precise Triggers in Data Centers. In Proc. of SIGCOMM, 2016."/>
          <p:cNvSpPr txBox="1"/>
          <p:nvPr/>
        </p:nvSpPr>
        <p:spPr>
          <a:xfrm>
            <a:off x="10511620" y="12475731"/>
            <a:ext cx="13709947"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M. Moshref, M. Yu, R. Govindan, and A. Vahdat. Trumpet: Timely and Precise Triggers in Data Centers. In Proc. of SIGCOMM, 2016.</a:t>
            </a:r>
          </a:p>
        </p:txBody>
      </p:sp>
      <p:sp>
        <p:nvSpPr>
          <p:cNvPr id="383" name="优点…"/>
          <p:cNvSpPr txBox="1"/>
          <p:nvPr>
            <p:ph type="body" sz="half" idx="1"/>
          </p:nvPr>
        </p:nvSpPr>
        <p:spPr>
          <a:xfrm>
            <a:off x="1685490" y="5987601"/>
            <a:ext cx="9763920" cy="7477148"/>
          </a:xfrm>
          <a:prstGeom prst="rect">
            <a:avLst/>
          </a:prstGeom>
        </p:spPr>
        <p:txBody>
          <a:bodyPr anchor="t"/>
          <a:lstStyle/>
          <a:p>
            <a:pPr>
              <a:spcBef>
                <a:spcPts val="1600"/>
              </a:spcBef>
              <a:buSzPct val="50000"/>
              <a:buBlip>
                <a:blip r:embed="rId2"/>
              </a:buBlip>
              <a:defRPr sz="5000"/>
            </a:pPr>
            <a:r>
              <a:t>优点</a:t>
            </a:r>
          </a:p>
          <a:p>
            <a:pPr lvl="1">
              <a:spcBef>
                <a:spcPts val="0"/>
              </a:spcBef>
            </a:pPr>
            <a:r>
              <a:t>具有较好的可编程性，灵活性高</a:t>
            </a:r>
          </a:p>
          <a:p>
            <a:pPr lvl="1">
              <a:spcBef>
                <a:spcPts val="0"/>
              </a:spcBef>
            </a:pPr>
            <a:r>
              <a:t>能实现报文级精确测量，测量精度高</a:t>
            </a:r>
          </a:p>
          <a:p>
            <a:pPr marL="694531" indent="-694531">
              <a:spcBef>
                <a:spcPts val="1600"/>
              </a:spcBef>
              <a:buSzPct val="50000"/>
              <a:buBlip>
                <a:blip r:embed="rId2"/>
              </a:buBlip>
              <a:defRPr sz="5000"/>
            </a:pPr>
            <a:r>
              <a:t>不足</a:t>
            </a:r>
          </a:p>
          <a:p>
            <a:pPr lvl="1">
              <a:spcBef>
                <a:spcPts val="0"/>
              </a:spcBef>
            </a:pPr>
            <a:r>
              <a:t>基于主机端的测量方式只能预测链路拥塞或者故障，而无法准确定位故障位置</a:t>
            </a:r>
          </a:p>
        </p:txBody>
      </p:sp>
      <p:pic>
        <p:nvPicPr>
          <p:cNvPr id="384" name="屏幕快照 2017-09-13 下午8.40.02.png" descr="屏幕快照 2017-09-13 下午8.40.02.png"/>
          <p:cNvPicPr>
            <a:picLocks noChangeAspect="1"/>
          </p:cNvPicPr>
          <p:nvPr/>
        </p:nvPicPr>
        <p:blipFill>
          <a:blip r:embed="rId3">
            <a:extLst/>
          </a:blip>
          <a:srcRect l="0" t="0" r="0" b="421"/>
          <a:stretch>
            <a:fillRect/>
          </a:stretch>
        </p:blipFill>
        <p:spPr>
          <a:xfrm>
            <a:off x="12498443" y="5047420"/>
            <a:ext cx="9976700" cy="6538501"/>
          </a:xfrm>
          <a:prstGeom prst="rect">
            <a:avLst/>
          </a:prstGeom>
          <a:ln w="25400">
            <a:solidFill>
              <a:srgbClr val="F3F7F5"/>
            </a:solidFill>
            <a:miter lim="400000"/>
          </a:ln>
          <a:effectLst>
            <a:outerShdw sx="100000" sy="100000" kx="0" ky="0" algn="b" rotWithShape="0" blurRad="63500" dist="25400" dir="3600000">
              <a:srgbClr val="000000">
                <a:alpha val="70000"/>
              </a:srgbClr>
            </a:outerShdw>
          </a:effectLst>
        </p:spPr>
      </p:pic>
      <p:sp>
        <p:nvSpPr>
          <p:cNvPr id="385" name="Trumpet测量系统框架"/>
          <p:cNvSpPr txBox="1"/>
          <p:nvPr/>
        </p:nvSpPr>
        <p:spPr>
          <a:xfrm>
            <a:off x="15135778" y="11634151"/>
            <a:ext cx="4701973"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Trumpet测量系统框架</a:t>
            </a:r>
          </a:p>
        </p:txBody>
      </p:sp>
      <p:sp>
        <p:nvSpPr>
          <p:cNvPr id="386" name="Trumpet，2016年SIGCOMM上提出的基于主机端的测量系统。主要思想是利用主机端来实现报文级别的精确测量，同时基于软件的测量方式具有良好的可编程性，灵活性高"/>
          <p:cNvSpPr txBox="1"/>
          <p:nvPr/>
        </p:nvSpPr>
        <p:spPr>
          <a:xfrm>
            <a:off x="1464857" y="3161041"/>
            <a:ext cx="21454286" cy="28276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94531" indent="-694531" algn="l">
              <a:spcBef>
                <a:spcPts val="1600"/>
              </a:spcBef>
              <a:buSzPct val="50000"/>
              <a:buBlip>
                <a:blip r:embed="rId4"/>
              </a:buBlip>
              <a:defRPr b="0" sz="5000"/>
            </a:lvl1pPr>
          </a:lstStyle>
          <a:p>
            <a:pPr/>
            <a:r>
              <a:t>Trumpet，2016年SIGCOMM上提出的基于主机端的测量系统。主要思想是利用主机端来实现报文级别的精确测量，同时基于软件的测量方式具有良好的可编程性，灵活性高</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小结"/>
          <p:cNvSpPr txBox="1"/>
          <p:nvPr>
            <p:ph type="title"/>
          </p:nvPr>
        </p:nvSpPr>
        <p:spPr>
          <a:prstGeom prst="rect">
            <a:avLst/>
          </a:prstGeom>
        </p:spPr>
        <p:txBody>
          <a:bodyPr/>
          <a:lstStyle>
            <a:lvl1pPr>
              <a:defRPr sz="9000"/>
            </a:lvl1pPr>
          </a:lstStyle>
          <a:p>
            <a:pPr/>
            <a:r>
              <a:t>小结</a:t>
            </a:r>
          </a:p>
        </p:txBody>
      </p:sp>
      <p:sp>
        <p:nvSpPr>
          <p:cNvPr id="389" name="目前的数据平面实现的测量算法要么测量精度不高(e.g., OpenSketch，或者资源开销较大, e.g., Marple)，要么通用性较差（定制），还没有一种准确性高、通用性好的流水线模型…"/>
          <p:cNvSpPr txBox="1"/>
          <p:nvPr>
            <p:ph type="body" idx="1"/>
          </p:nvPr>
        </p:nvSpPr>
        <p:spPr>
          <a:xfrm>
            <a:off x="1577925" y="3592512"/>
            <a:ext cx="21228150" cy="7753202"/>
          </a:xfrm>
          <a:prstGeom prst="rect">
            <a:avLst/>
          </a:prstGeom>
        </p:spPr>
        <p:txBody>
          <a:bodyPr anchor="t"/>
          <a:lstStyle/>
          <a:p>
            <a:pPr marL="586740" indent="-586740" defTabSz="788669">
              <a:spcBef>
                <a:spcPts val="5600"/>
              </a:spcBef>
              <a:buSzPct val="50000"/>
              <a:buBlip>
                <a:blip r:embed="rId2"/>
              </a:buBlip>
              <a:defRPr sz="4224">
                <a:latin typeface="Times New Roman"/>
                <a:ea typeface="Times New Roman"/>
                <a:cs typeface="Times New Roman"/>
                <a:sym typeface="Times New Roman"/>
              </a:defRPr>
            </a:pPr>
            <a:r>
              <a:t>目前的数据平面实现的测量算法要么测量精度不高(</a:t>
            </a:r>
            <a:r>
              <a:rPr i="1"/>
              <a:t>e.g.</a:t>
            </a:r>
            <a:r>
              <a:t>, OpenSketch，或者资源开销较大,</a:t>
            </a:r>
            <a:r>
              <a:rPr i="1"/>
              <a:t> e.g.</a:t>
            </a:r>
            <a:r>
              <a:t>, Marple)，要么通用性较差（定制），还没有一种准确性高、通用性好的流水线模型</a:t>
            </a:r>
          </a:p>
          <a:p>
            <a:pPr marL="586740" indent="-586740" defTabSz="788669">
              <a:spcBef>
                <a:spcPts val="5600"/>
              </a:spcBef>
              <a:buSzPct val="50000"/>
              <a:buBlip>
                <a:blip r:embed="rId2"/>
              </a:buBlip>
              <a:defRPr sz="4224">
                <a:latin typeface="Times New Roman"/>
                <a:ea typeface="Times New Roman"/>
                <a:cs typeface="Times New Roman"/>
                <a:sym typeface="Times New Roman"/>
              </a:defRPr>
            </a:pPr>
            <a:r>
              <a:t>虽然现有的资源分配算法(</a:t>
            </a:r>
            <a:r>
              <a:rPr i="1"/>
              <a:t>e.g.</a:t>
            </a:r>
            <a:r>
              <a:t>, Dream, Scream)能够在保证一定的测量准确性的同时最大化部署测量任务，或者协同测量测量(</a:t>
            </a:r>
            <a:r>
              <a:rPr i="1"/>
              <a:t>e.g.</a:t>
            </a:r>
            <a:r>
              <a:t>, Mozart)通过协同测量的方式尽可能多的部署测量任务，但基于交换机端的测量方式仍然受限于存储、计算资源</a:t>
            </a:r>
          </a:p>
          <a:p>
            <a:pPr marL="586740" indent="-586740" defTabSz="788669">
              <a:spcBef>
                <a:spcPts val="5600"/>
              </a:spcBef>
              <a:buSzPct val="50000"/>
              <a:buBlip>
                <a:blip r:embed="rId2"/>
              </a:buBlip>
              <a:defRPr sz="4224">
                <a:latin typeface="Times New Roman"/>
                <a:ea typeface="Times New Roman"/>
                <a:cs typeface="Times New Roman"/>
                <a:sym typeface="Times New Roman"/>
              </a:defRPr>
            </a:pPr>
            <a:r>
              <a:t>基于主机端的测量系统能够实现报文级测量(</a:t>
            </a:r>
            <a:r>
              <a:rPr i="1"/>
              <a:t>e.g.</a:t>
            </a:r>
            <a:r>
              <a:t>, Trumpet)，相对于交换机端采用聚合式的测量而言，在实时性、准确性上有所提升，但交换机端测量无法进行网络故障定位</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主要内容"/>
          <p:cNvSpPr txBox="1"/>
          <p:nvPr>
            <p:ph type="title"/>
          </p:nvPr>
        </p:nvSpPr>
        <p:spPr>
          <a:prstGeom prst="rect">
            <a:avLst/>
          </a:prstGeom>
        </p:spPr>
        <p:txBody>
          <a:bodyPr/>
          <a:lstStyle>
            <a:lvl1pPr>
              <a:defRPr sz="9000"/>
            </a:lvl1pPr>
          </a:lstStyle>
          <a:p>
            <a:pPr/>
            <a:r>
              <a:t>主要内容</a:t>
            </a:r>
          </a:p>
        </p:txBody>
      </p:sp>
      <p:sp>
        <p:nvSpPr>
          <p:cNvPr id="392" name="研究背景…"/>
          <p:cNvSpPr txBox="1"/>
          <p:nvPr>
            <p:ph type="body" idx="1"/>
          </p:nvPr>
        </p:nvSpPr>
        <p:spPr>
          <a:prstGeom prst="rect">
            <a:avLst/>
          </a:prstGeom>
        </p:spPr>
        <p:txBody>
          <a:bodyPr/>
          <a:lstStyle/>
          <a:p>
            <a:pPr>
              <a:defRPr>
                <a:solidFill>
                  <a:srgbClr val="D6D5D5"/>
                </a:solidFill>
              </a:defRPr>
            </a:pPr>
            <a:r>
              <a:t>研究背景</a:t>
            </a:r>
          </a:p>
          <a:p>
            <a:pPr>
              <a:defRPr>
                <a:solidFill>
                  <a:srgbClr val="D6D5D5"/>
                </a:solidFill>
              </a:defRPr>
            </a:pPr>
            <a:r>
              <a:t>研究现状</a:t>
            </a:r>
          </a:p>
          <a:p>
            <a:pPr>
              <a:defRPr>
                <a:solidFill>
                  <a:schemeClr val="accent6">
                    <a:hueOff val="-146070"/>
                    <a:satOff val="-10048"/>
                    <a:lumOff val="-30626"/>
                  </a:schemeClr>
                </a:solidFill>
              </a:defRPr>
            </a:pPr>
            <a:r>
              <a:t>研究内容</a:t>
            </a:r>
          </a:p>
          <a:p>
            <a:pPr/>
            <a:r>
              <a:t>研究计划</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主要研究内容"/>
          <p:cNvSpPr txBox="1"/>
          <p:nvPr>
            <p:ph type="title"/>
          </p:nvPr>
        </p:nvSpPr>
        <p:spPr>
          <a:xfrm>
            <a:off x="651588" y="357187"/>
            <a:ext cx="22662510" cy="3036095"/>
          </a:xfrm>
          <a:prstGeom prst="rect">
            <a:avLst/>
          </a:prstGeom>
        </p:spPr>
        <p:txBody>
          <a:bodyPr/>
          <a:lstStyle>
            <a:lvl1pPr>
              <a:defRPr sz="9000"/>
            </a:lvl1pPr>
          </a:lstStyle>
          <a:p>
            <a:pPr/>
            <a:r>
              <a:t>主要研究内容</a:t>
            </a:r>
          </a:p>
        </p:txBody>
      </p:sp>
      <p:pic>
        <p:nvPicPr>
          <p:cNvPr id="395" name="主要研究内容-拓扑.pdf" descr="主要研究内容-拓扑.pdf"/>
          <p:cNvPicPr>
            <a:picLocks noChangeAspect="1"/>
          </p:cNvPicPr>
          <p:nvPr/>
        </p:nvPicPr>
        <p:blipFill>
          <a:blip r:embed="rId2">
            <a:extLst/>
          </a:blip>
          <a:srcRect l="35660" t="67862" r="19105" b="17051"/>
          <a:stretch>
            <a:fillRect/>
          </a:stretch>
        </p:blipFill>
        <p:spPr>
          <a:xfrm>
            <a:off x="2577913" y="6820903"/>
            <a:ext cx="19923468" cy="4849665"/>
          </a:xfrm>
          <a:prstGeom prst="rect">
            <a:avLst/>
          </a:prstGeom>
          <a:ln w="25400">
            <a:miter lim="400000"/>
          </a:ln>
          <a:effectLst>
            <a:outerShdw sx="100000" sy="100000" kx="0" ky="0" algn="b" rotWithShape="0" blurRad="355600" dist="177800" dir="5400000">
              <a:srgbClr val="000000">
                <a:alpha val="70000"/>
              </a:srgbClr>
            </a:outerShdw>
          </a:effectLst>
        </p:spPr>
      </p:pic>
      <p:sp>
        <p:nvSpPr>
          <p:cNvPr id="396" name="简易网络拓扑——主机访问服务器"/>
          <p:cNvSpPr txBox="1"/>
          <p:nvPr/>
        </p:nvSpPr>
        <p:spPr>
          <a:xfrm>
            <a:off x="9032887" y="12726351"/>
            <a:ext cx="701357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简易网络拓扑——主机访问服务器</a:t>
            </a:r>
          </a:p>
        </p:txBody>
      </p:sp>
      <p:sp>
        <p:nvSpPr>
          <p:cNvPr id="397" name="面向ISP(Internet Service Provider)网络测量的研究…"/>
          <p:cNvSpPr txBox="1"/>
          <p:nvPr/>
        </p:nvSpPr>
        <p:spPr>
          <a:xfrm>
            <a:off x="1672790" y="2740451"/>
            <a:ext cx="21759169" cy="266803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marL="611187" indent="-611187" algn="l">
              <a:spcBef>
                <a:spcPts val="1600"/>
              </a:spcBef>
              <a:buSzPct val="50000"/>
              <a:buBlip>
                <a:blip r:embed="rId3"/>
              </a:buBlip>
              <a:defRPr b="0" sz="5000"/>
            </a:lvl1pPr>
            <a:lvl2pPr marL="1139031" indent="-694531" algn="l">
              <a:buSzPct val="145000"/>
              <a:buChar char="•"/>
              <a:defRPr b="0" sz="5000"/>
            </a:lvl2pPr>
          </a:lstStyle>
          <a:p>
            <a:pPr/>
            <a:r>
              <a:t>面向ISP(Internet Service Provider)网络测量的研究</a:t>
            </a:r>
          </a:p>
          <a:p>
            <a:pPr lvl="1"/>
            <a:r>
              <a:t>示例：主机a访问数据中心服务器，需要低通信延时、低丢包率保证</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主要研究内容"/>
          <p:cNvSpPr txBox="1"/>
          <p:nvPr>
            <p:ph type="title"/>
          </p:nvPr>
        </p:nvSpPr>
        <p:spPr>
          <a:xfrm>
            <a:off x="651588" y="357187"/>
            <a:ext cx="22662510" cy="3036095"/>
          </a:xfrm>
          <a:prstGeom prst="rect">
            <a:avLst/>
          </a:prstGeom>
        </p:spPr>
        <p:txBody>
          <a:bodyPr/>
          <a:lstStyle>
            <a:lvl1pPr>
              <a:defRPr sz="9000"/>
            </a:lvl1pPr>
          </a:lstStyle>
          <a:p>
            <a:pPr/>
            <a:r>
              <a:t>主要研究内容</a:t>
            </a:r>
          </a:p>
        </p:txBody>
      </p:sp>
      <p:sp>
        <p:nvSpPr>
          <p:cNvPr id="400" name="面向ISP(Internet Service Provider)网络测量的研究…"/>
          <p:cNvSpPr txBox="1"/>
          <p:nvPr>
            <p:ph type="body" idx="1"/>
          </p:nvPr>
        </p:nvSpPr>
        <p:spPr>
          <a:xfrm>
            <a:off x="1672790" y="2740451"/>
            <a:ext cx="21759169" cy="8235098"/>
          </a:xfrm>
          <a:prstGeom prst="rect">
            <a:avLst/>
          </a:prstGeom>
        </p:spPr>
        <p:txBody>
          <a:bodyPr anchor="t"/>
          <a:lstStyle/>
          <a:p>
            <a:pPr>
              <a:spcBef>
                <a:spcPts val="1600"/>
              </a:spcBef>
              <a:buSzPct val="50000"/>
              <a:buBlip>
                <a:blip r:embed="rId2"/>
              </a:buBlip>
              <a:defRPr sz="5000"/>
            </a:pPr>
            <a:r>
              <a:t>面向ISP(Internet Service Provider)网络测量的研究</a:t>
            </a:r>
          </a:p>
          <a:p>
            <a:pPr lvl="1" marL="1627187" indent="-992187">
              <a:spcBef>
                <a:spcPts val="0"/>
              </a:spcBef>
              <a:buSzPct val="100000"/>
              <a:buAutoNum type="arabicPeriod" startAt="1"/>
              <a:defRPr sz="5000"/>
            </a:pPr>
            <a:r>
              <a:t>基于FPGA的</a:t>
            </a:r>
            <a:r>
              <a:rPr b="1"/>
              <a:t>通用可扩展数据平面</a:t>
            </a:r>
            <a:r>
              <a:t>设计（extensible）</a:t>
            </a:r>
          </a:p>
          <a:p>
            <a:pPr lvl="2" marL="1583531" indent="-694531">
              <a:spcBef>
                <a:spcPts val="0"/>
              </a:spcBef>
            </a:pPr>
            <a:r>
              <a:t>FPGA具有良好的可编程性，以及较高的处理性能</a:t>
            </a:r>
          </a:p>
        </p:txBody>
      </p:sp>
      <p:pic>
        <p:nvPicPr>
          <p:cNvPr id="401" name="主要研究内容--dataplane.pdf" descr="主要研究内容--dataplane.pdf"/>
          <p:cNvPicPr>
            <a:picLocks noChangeAspect="1"/>
          </p:cNvPicPr>
          <p:nvPr/>
        </p:nvPicPr>
        <p:blipFill>
          <a:blip r:embed="rId3">
            <a:extLst/>
          </a:blip>
          <a:srcRect l="6727" t="39323" r="6727" b="40029"/>
          <a:stretch>
            <a:fillRect/>
          </a:stretch>
        </p:blipFill>
        <p:spPr>
          <a:xfrm>
            <a:off x="2737258" y="6078522"/>
            <a:ext cx="19561474" cy="6598124"/>
          </a:xfrm>
          <a:prstGeom prst="rect">
            <a:avLst/>
          </a:prstGeom>
          <a:ln w="25400">
            <a:miter lim="400000"/>
          </a:ln>
          <a:effectLst>
            <a:outerShdw sx="100000" sy="100000" kx="0" ky="0" algn="b" rotWithShape="0" blurRad="355600" dist="177800" dir="5400000">
              <a:srgbClr val="000000">
                <a:alpha val="70000"/>
              </a:srgbClr>
            </a:outerShdw>
          </a:effectLst>
        </p:spPr>
      </p:pic>
      <p:sp>
        <p:nvSpPr>
          <p:cNvPr id="402" name="简易网络拓扑——主机访问服务器"/>
          <p:cNvSpPr txBox="1"/>
          <p:nvPr/>
        </p:nvSpPr>
        <p:spPr>
          <a:xfrm>
            <a:off x="9032887" y="12726351"/>
            <a:ext cx="701357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简易网络拓扑——主机访问服务器</a:t>
            </a:r>
          </a:p>
        </p:txBody>
      </p:sp>
      <p:pic>
        <p:nvPicPr>
          <p:cNvPr id="403" name="矩形" descr="矩形"/>
          <p:cNvPicPr>
            <a:picLocks noChangeAspect="0"/>
          </p:cNvPicPr>
          <p:nvPr/>
        </p:nvPicPr>
        <p:blipFill>
          <a:blip r:embed="rId4">
            <a:extLst/>
          </a:blip>
          <a:stretch>
            <a:fillRect/>
          </a:stretch>
        </p:blipFill>
        <p:spPr>
          <a:xfrm>
            <a:off x="11991280" y="10986953"/>
            <a:ext cx="3205858" cy="1727995"/>
          </a:xfrm>
          <a:prstGeom prst="rect">
            <a:avLst/>
          </a:prstGeom>
        </p:spPr>
      </p:pic>
      <p:sp>
        <p:nvSpPr>
          <p:cNvPr id="405" name="1. FPGA-based DataPlane pipeline (DrawerPipe)"/>
          <p:cNvSpPr txBox="1"/>
          <p:nvPr/>
        </p:nvSpPr>
        <p:spPr>
          <a:xfrm>
            <a:off x="16720466" y="11688275"/>
            <a:ext cx="6478979" cy="11216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a:solidFill>
                  <a:schemeClr val="accent5">
                    <a:lumOff val="-29866"/>
                  </a:schemeClr>
                </a:solidFill>
              </a:defRPr>
            </a:lvl1pPr>
          </a:lstStyle>
          <a:p>
            <a:pPr/>
            <a:r>
              <a:t>1. FPGA-based DataPlane pipeline (DrawerPipe)</a:t>
            </a:r>
          </a:p>
        </p:txBody>
      </p:sp>
      <p:sp>
        <p:nvSpPr>
          <p:cNvPr id="406" name="线条"/>
          <p:cNvSpPr/>
          <p:nvPr/>
        </p:nvSpPr>
        <p:spPr>
          <a:xfrm flipH="1" flipV="1">
            <a:off x="15256919" y="12102181"/>
            <a:ext cx="1395962" cy="173914"/>
          </a:xfrm>
          <a:prstGeom prst="line">
            <a:avLst/>
          </a:prstGeom>
          <a:ln w="101600">
            <a:solidFill>
              <a:schemeClr val="accent3">
                <a:hueOff val="362282"/>
                <a:satOff val="31803"/>
                <a:lumOff val="-18242"/>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主要研究内容"/>
          <p:cNvSpPr txBox="1"/>
          <p:nvPr>
            <p:ph type="title"/>
          </p:nvPr>
        </p:nvSpPr>
        <p:spPr>
          <a:xfrm>
            <a:off x="651588" y="357187"/>
            <a:ext cx="22662510" cy="3036095"/>
          </a:xfrm>
          <a:prstGeom prst="rect">
            <a:avLst/>
          </a:prstGeom>
        </p:spPr>
        <p:txBody>
          <a:bodyPr/>
          <a:lstStyle>
            <a:lvl1pPr>
              <a:defRPr sz="9000"/>
            </a:lvl1pPr>
          </a:lstStyle>
          <a:p>
            <a:pPr/>
            <a:r>
              <a:t>主要研究内容</a:t>
            </a:r>
          </a:p>
        </p:txBody>
      </p:sp>
      <p:sp>
        <p:nvSpPr>
          <p:cNvPr id="409" name="面向ISP(Internet Service Provider)网络测量的研究…"/>
          <p:cNvSpPr txBox="1"/>
          <p:nvPr>
            <p:ph type="body" idx="1"/>
          </p:nvPr>
        </p:nvSpPr>
        <p:spPr>
          <a:xfrm>
            <a:off x="1672790" y="2740451"/>
            <a:ext cx="21759169" cy="8235098"/>
          </a:xfrm>
          <a:prstGeom prst="rect">
            <a:avLst/>
          </a:prstGeom>
        </p:spPr>
        <p:txBody>
          <a:bodyPr anchor="t"/>
          <a:lstStyle/>
          <a:p>
            <a:pPr>
              <a:spcBef>
                <a:spcPts val="1600"/>
              </a:spcBef>
              <a:buSzPct val="50000"/>
              <a:buBlip>
                <a:blip r:embed="rId2"/>
              </a:buBlip>
              <a:defRPr sz="5000"/>
            </a:pPr>
            <a:r>
              <a:t>面向ISP(Internet Service Provider)网络测量的研究</a:t>
            </a:r>
          </a:p>
          <a:p>
            <a:pPr lvl="1" marL="1627187" indent="-992187">
              <a:spcBef>
                <a:spcPts val="0"/>
              </a:spcBef>
              <a:buSzPct val="100000"/>
              <a:buAutoNum type="arabicPeriod" startAt="1"/>
              <a:defRPr sz="5000">
                <a:solidFill>
                  <a:srgbClr val="D6D5D5"/>
                </a:solidFill>
              </a:defRPr>
            </a:pPr>
            <a:r>
              <a:t>基于FPGA的通用可扩展数据平面设计（entensible）</a:t>
            </a:r>
          </a:p>
          <a:p>
            <a:pPr lvl="1" marL="1627187" indent="-992187">
              <a:spcBef>
                <a:spcPts val="0"/>
              </a:spcBef>
              <a:buSzPct val="100000"/>
              <a:buAutoNum type="arabicPeriod" startAt="1"/>
              <a:defRPr sz="5000"/>
            </a:pPr>
            <a:r>
              <a:t>主机与交换机的协同测量机制（scalable &amp; timely）</a:t>
            </a:r>
          </a:p>
        </p:txBody>
      </p:sp>
      <p:pic>
        <p:nvPicPr>
          <p:cNvPr id="410" name="主要研究内容--cooperation.pdf" descr="主要研究内容--cooperation.pdf"/>
          <p:cNvPicPr>
            <a:picLocks noChangeAspect="1"/>
          </p:cNvPicPr>
          <p:nvPr/>
        </p:nvPicPr>
        <p:blipFill>
          <a:blip r:embed="rId3">
            <a:extLst/>
          </a:blip>
          <a:srcRect l="7028" t="38071" r="7028" b="38408"/>
          <a:stretch>
            <a:fillRect/>
          </a:stretch>
        </p:blipFill>
        <p:spPr>
          <a:xfrm>
            <a:off x="2813855" y="5958314"/>
            <a:ext cx="19445535" cy="7524186"/>
          </a:xfrm>
          <a:prstGeom prst="rect">
            <a:avLst/>
          </a:prstGeom>
          <a:ln w="25400">
            <a:miter lim="400000"/>
          </a:ln>
          <a:effectLst>
            <a:outerShdw sx="100000" sy="100000" kx="0" ky="0" algn="b" rotWithShape="0" blurRad="355600" dist="177800" dir="5400000">
              <a:srgbClr val="000000">
                <a:alpha val="70000"/>
              </a:srgbClr>
            </a:outerShdw>
          </a:effectLst>
        </p:spPr>
      </p:pic>
      <p:pic>
        <p:nvPicPr>
          <p:cNvPr id="411" name="矩形" descr="矩形"/>
          <p:cNvPicPr>
            <a:picLocks noChangeAspect="0"/>
          </p:cNvPicPr>
          <p:nvPr/>
        </p:nvPicPr>
        <p:blipFill>
          <a:blip r:embed="rId4">
            <a:extLst/>
          </a:blip>
          <a:stretch>
            <a:fillRect/>
          </a:stretch>
        </p:blipFill>
        <p:spPr>
          <a:xfrm>
            <a:off x="2495872" y="5994003"/>
            <a:ext cx="20113006" cy="7452977"/>
          </a:xfrm>
          <a:prstGeom prst="rect">
            <a:avLst/>
          </a:prstGeom>
        </p:spPr>
      </p:pic>
      <p:sp>
        <p:nvSpPr>
          <p:cNvPr id="413" name="2.End-Switch coordination measurement strategy"/>
          <p:cNvSpPr txBox="1"/>
          <p:nvPr/>
        </p:nvSpPr>
        <p:spPr>
          <a:xfrm>
            <a:off x="17343713" y="4132798"/>
            <a:ext cx="6777362" cy="11216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5">
                    <a:lumOff val="-29866"/>
                  </a:schemeClr>
                </a:solidFill>
              </a:defRPr>
            </a:lvl1pPr>
          </a:lstStyle>
          <a:p>
            <a:pPr/>
            <a:r>
              <a:t>2.End-Switch coordination measurement strategy</a:t>
            </a:r>
          </a:p>
        </p:txBody>
      </p:sp>
      <p:sp>
        <p:nvSpPr>
          <p:cNvPr id="414" name="线条"/>
          <p:cNvSpPr/>
          <p:nvPr/>
        </p:nvSpPr>
        <p:spPr>
          <a:xfrm flipH="1">
            <a:off x="17748888" y="4954129"/>
            <a:ext cx="675559" cy="1094516"/>
          </a:xfrm>
          <a:prstGeom prst="line">
            <a:avLst/>
          </a:prstGeom>
          <a:ln w="101600">
            <a:solidFill>
              <a:schemeClr val="accent3">
                <a:hueOff val="362282"/>
                <a:satOff val="31803"/>
                <a:lumOff val="-18242"/>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主要研究内容"/>
          <p:cNvSpPr txBox="1"/>
          <p:nvPr>
            <p:ph type="title"/>
          </p:nvPr>
        </p:nvSpPr>
        <p:spPr>
          <a:xfrm>
            <a:off x="651588" y="357187"/>
            <a:ext cx="22662510" cy="3036095"/>
          </a:xfrm>
          <a:prstGeom prst="rect">
            <a:avLst/>
          </a:prstGeom>
        </p:spPr>
        <p:txBody>
          <a:bodyPr/>
          <a:lstStyle>
            <a:lvl1pPr>
              <a:defRPr sz="9000"/>
            </a:lvl1pPr>
          </a:lstStyle>
          <a:p>
            <a:pPr/>
            <a:r>
              <a:t>主要研究内容</a:t>
            </a:r>
          </a:p>
        </p:txBody>
      </p:sp>
      <p:sp>
        <p:nvSpPr>
          <p:cNvPr id="417" name="面向ISP (Internet Service Provider)网络测量的研究…"/>
          <p:cNvSpPr txBox="1"/>
          <p:nvPr>
            <p:ph type="body" sz="half" idx="1"/>
          </p:nvPr>
        </p:nvSpPr>
        <p:spPr>
          <a:xfrm>
            <a:off x="1672790" y="2740451"/>
            <a:ext cx="7257581" cy="10615058"/>
          </a:xfrm>
          <a:prstGeom prst="rect">
            <a:avLst/>
          </a:prstGeom>
        </p:spPr>
        <p:txBody>
          <a:bodyPr anchor="t"/>
          <a:lstStyle/>
          <a:p>
            <a:pPr marL="580628" indent="-580628" defTabSz="780454">
              <a:spcBef>
                <a:spcPts val="1600"/>
              </a:spcBef>
              <a:buSzPct val="50000"/>
              <a:buBlip>
                <a:blip r:embed="rId2"/>
              </a:buBlip>
              <a:defRPr sz="4750"/>
            </a:pPr>
            <a:r>
              <a:t>面向ISP (Internet Service Provider)网络测量的研究</a:t>
            </a:r>
          </a:p>
          <a:p>
            <a:pPr lvl="1" marL="1545828" indent="-942578" defTabSz="780454">
              <a:spcBef>
                <a:spcPts val="0"/>
              </a:spcBef>
              <a:buSzPct val="100000"/>
              <a:buAutoNum type="arabicPeriod" startAt="1"/>
              <a:defRPr sz="4750">
                <a:solidFill>
                  <a:srgbClr val="D6D5D5"/>
                </a:solidFill>
              </a:defRPr>
            </a:pPr>
            <a:r>
              <a:t>基于FPGA的通用可扩展数据平面设计(extensible)</a:t>
            </a:r>
          </a:p>
          <a:p>
            <a:pPr lvl="1" marL="1545828" indent="-942578" defTabSz="780454">
              <a:spcBef>
                <a:spcPts val="0"/>
              </a:spcBef>
              <a:buSzPct val="100000"/>
              <a:buAutoNum type="arabicPeriod" startAt="1"/>
              <a:defRPr sz="4750">
                <a:solidFill>
                  <a:srgbClr val="D6D5D5"/>
                </a:solidFill>
              </a:defRPr>
            </a:pPr>
            <a:r>
              <a:t>主机与交换机的协同测量机制(scalable &amp; timely)</a:t>
            </a:r>
          </a:p>
          <a:p>
            <a:pPr lvl="1" marL="1545828" indent="-942578" defTabSz="780454">
              <a:spcBef>
                <a:spcPts val="0"/>
              </a:spcBef>
              <a:buSzPct val="100000"/>
              <a:buAutoNum type="arabicPeriod" startAt="1"/>
              <a:defRPr sz="4750"/>
            </a:pPr>
            <a:r>
              <a:t>基于FPGA的可编程测量平面编译器开发(programmable &amp; flexible)</a:t>
            </a:r>
          </a:p>
        </p:txBody>
      </p:sp>
      <p:pic>
        <p:nvPicPr>
          <p:cNvPr id="418" name="主要研究内容.pdf" descr="主要研究内容.pdf"/>
          <p:cNvPicPr>
            <a:picLocks noChangeAspect="1"/>
          </p:cNvPicPr>
          <p:nvPr/>
        </p:nvPicPr>
        <p:blipFill>
          <a:blip r:embed="rId3">
            <a:extLst/>
          </a:blip>
          <a:srcRect l="3617" t="35219" r="10210" b="20645"/>
          <a:stretch>
            <a:fillRect/>
          </a:stretch>
        </p:blipFill>
        <p:spPr>
          <a:xfrm>
            <a:off x="9732081" y="2991852"/>
            <a:ext cx="14355325" cy="10395002"/>
          </a:xfrm>
          <a:prstGeom prst="rect">
            <a:avLst/>
          </a:prstGeom>
          <a:ln w="25400">
            <a:miter lim="400000"/>
          </a:ln>
          <a:effectLst>
            <a:outerShdw sx="100000" sy="100000" kx="0" ky="0" algn="b" rotWithShape="0" blurRad="355600" dist="177800" dir="5400000">
              <a:srgbClr val="000000">
                <a:alpha val="70000"/>
              </a:srgbClr>
            </a:outerShdw>
          </a:effectLst>
        </p:spPr>
      </p:pic>
      <p:pic>
        <p:nvPicPr>
          <p:cNvPr id="419" name="矩形" descr="矩形"/>
          <p:cNvPicPr>
            <a:picLocks noChangeAspect="0"/>
          </p:cNvPicPr>
          <p:nvPr/>
        </p:nvPicPr>
        <p:blipFill>
          <a:blip r:embed="rId4">
            <a:extLst/>
          </a:blip>
          <a:stretch>
            <a:fillRect/>
          </a:stretch>
        </p:blipFill>
        <p:spPr>
          <a:xfrm>
            <a:off x="20322860" y="3549215"/>
            <a:ext cx="2982973" cy="5288497"/>
          </a:xfrm>
          <a:prstGeom prst="rect">
            <a:avLst/>
          </a:prstGeom>
        </p:spPr>
      </p:pic>
      <p:sp>
        <p:nvSpPr>
          <p:cNvPr id="421" name="线条"/>
          <p:cNvSpPr/>
          <p:nvPr/>
        </p:nvSpPr>
        <p:spPr>
          <a:xfrm flipH="1">
            <a:off x="19095584" y="6121148"/>
            <a:ext cx="1613024" cy="1"/>
          </a:xfrm>
          <a:prstGeom prst="line">
            <a:avLst/>
          </a:prstGeom>
          <a:ln w="88900">
            <a:solidFill>
              <a:schemeClr val="accent1">
                <a:hueOff val="114395"/>
                <a:lumOff val="-24975"/>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22" name="3. Compiler of FPGA-based measurement platform"/>
          <p:cNvSpPr txBox="1"/>
          <p:nvPr/>
        </p:nvSpPr>
        <p:spPr>
          <a:xfrm>
            <a:off x="16990494" y="1314391"/>
            <a:ext cx="7257581" cy="11216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5">
                    <a:lumOff val="-29866"/>
                  </a:schemeClr>
                </a:solidFill>
              </a:defRPr>
            </a:lvl1pPr>
          </a:lstStyle>
          <a:p>
            <a:pPr/>
            <a:r>
              <a:t>3. Compiler of FPGA-based measurement platform</a:t>
            </a:r>
          </a:p>
        </p:txBody>
      </p:sp>
      <p:sp>
        <p:nvSpPr>
          <p:cNvPr id="423" name="线条"/>
          <p:cNvSpPr/>
          <p:nvPr/>
        </p:nvSpPr>
        <p:spPr>
          <a:xfrm>
            <a:off x="20801737" y="2417899"/>
            <a:ext cx="393643" cy="1108010"/>
          </a:xfrm>
          <a:prstGeom prst="line">
            <a:avLst/>
          </a:prstGeom>
          <a:ln w="101600">
            <a:solidFill>
              <a:schemeClr val="accent3">
                <a:hueOff val="362282"/>
                <a:satOff val="31803"/>
                <a:lumOff val="-18242"/>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研究点一：DrawerPipe（1/4）"/>
          <p:cNvSpPr txBox="1"/>
          <p:nvPr>
            <p:ph type="title"/>
          </p:nvPr>
        </p:nvSpPr>
        <p:spPr>
          <a:xfrm>
            <a:off x="651588" y="357187"/>
            <a:ext cx="22662510" cy="3036095"/>
          </a:xfrm>
          <a:prstGeom prst="rect">
            <a:avLst/>
          </a:prstGeom>
        </p:spPr>
        <p:txBody>
          <a:bodyPr/>
          <a:lstStyle>
            <a:lvl1pPr>
              <a:defRPr sz="9000"/>
            </a:lvl1pPr>
          </a:lstStyle>
          <a:p>
            <a:pPr/>
            <a:r>
              <a:t>研究点一：DrawerPipe（1/4）</a:t>
            </a:r>
          </a:p>
        </p:txBody>
      </p:sp>
      <p:pic>
        <p:nvPicPr>
          <p:cNvPr id="426" name="屏幕快照 2017-09-24 下午7.51.56.png" descr="屏幕快照 2017-09-24 下午7.51.56.png"/>
          <p:cNvPicPr>
            <a:picLocks noChangeAspect="1"/>
          </p:cNvPicPr>
          <p:nvPr/>
        </p:nvPicPr>
        <p:blipFill>
          <a:blip r:embed="rId2">
            <a:extLst/>
          </a:blip>
          <a:srcRect l="0" t="2357" r="0" b="2357"/>
          <a:stretch>
            <a:fillRect/>
          </a:stretch>
        </p:blipFill>
        <p:spPr>
          <a:xfrm>
            <a:off x="962223" y="7571382"/>
            <a:ext cx="22459548" cy="4065595"/>
          </a:xfrm>
          <a:prstGeom prst="rect">
            <a:avLst/>
          </a:prstGeom>
          <a:ln w="25400">
            <a:solidFill>
              <a:srgbClr val="F3F7F5"/>
            </a:solidFill>
            <a:miter lim="400000"/>
          </a:ln>
          <a:effectLst>
            <a:outerShdw sx="100000" sy="100000" kx="0" ky="0" algn="b" rotWithShape="0" blurRad="63500" dist="25400" dir="3600000">
              <a:srgbClr val="000000">
                <a:alpha val="70000"/>
              </a:srgbClr>
            </a:outerShdw>
          </a:effectLst>
        </p:spPr>
      </p:pic>
      <p:sp>
        <p:nvSpPr>
          <p:cNvPr id="427" name="from P. Bosshart, G. Gibb, H.-S. Kim, G. Varghese, N. McKeown, M. Izzard, F. Mujica, and M. Horowitz. Forwarding Metamorphosis: Fast Programmable Match-Action Processing in Hardware for SDN. In SIGCOMM, 2013."/>
          <p:cNvSpPr txBox="1"/>
          <p:nvPr/>
        </p:nvSpPr>
        <p:spPr>
          <a:xfrm>
            <a:off x="272412" y="12542406"/>
            <a:ext cx="23321472" cy="10654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from P. Bosshart, G. Gibb, H.-S. Kim, G. Varghese, N. McKeown, M. Izzard, F. Mujica, and M. Horowitz. Forwarding Metamorphosis: Fast Programmable Match-Action Processing in Hardware for SDN. In SIGCOMM, 2013.</a:t>
            </a:r>
          </a:p>
        </p:txBody>
      </p:sp>
      <p:sp>
        <p:nvSpPr>
          <p:cNvPr id="428" name="RMT(Reconfigurable Match Table)流水线模型"/>
          <p:cNvSpPr txBox="1"/>
          <p:nvPr/>
        </p:nvSpPr>
        <p:spPr>
          <a:xfrm>
            <a:off x="7204341" y="11707100"/>
            <a:ext cx="984821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RMT(Reconfigurable Match Table)流水线模型</a:t>
            </a:r>
          </a:p>
        </p:txBody>
      </p:sp>
      <p:sp>
        <p:nvSpPr>
          <p:cNvPr id="429" name="传统定制的硬件流水线模型功能固定，功能难以拓展，并且开发周期长…"/>
          <p:cNvSpPr txBox="1"/>
          <p:nvPr/>
        </p:nvSpPr>
        <p:spPr>
          <a:xfrm>
            <a:off x="1464858" y="3164685"/>
            <a:ext cx="21454285" cy="411526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611187" indent="-611187" algn="l">
              <a:spcBef>
                <a:spcPts val="1600"/>
              </a:spcBef>
              <a:buSzPct val="50000"/>
              <a:buBlip>
                <a:blip r:embed="rId3"/>
              </a:buBlip>
              <a:defRPr b="0" sz="4500"/>
            </a:pPr>
            <a:r>
              <a:t>传统定制的硬件流水线模型功能固定，功能难以拓展，并且开发周期长</a:t>
            </a:r>
          </a:p>
          <a:p>
            <a:pPr marL="611187" indent="-611187" algn="l">
              <a:spcBef>
                <a:spcPts val="1600"/>
              </a:spcBef>
              <a:buSzPct val="50000"/>
              <a:buBlip>
                <a:blip r:embed="rId3"/>
              </a:buBlip>
              <a:defRPr b="0" sz="4500"/>
            </a:pPr>
            <a:r>
              <a:t>现有的可编程交换机流水线采用线性流水线模型(</a:t>
            </a:r>
            <a:r>
              <a:rPr i="1">
                <a:latin typeface="Times New Roman"/>
                <a:ea typeface="Times New Roman"/>
                <a:cs typeface="Times New Roman"/>
                <a:sym typeface="Times New Roman"/>
              </a:rPr>
              <a:t>e.g.</a:t>
            </a:r>
            <a:r>
              <a:rPr>
                <a:latin typeface="Times New Roman"/>
                <a:ea typeface="Times New Roman"/>
                <a:cs typeface="Times New Roman"/>
                <a:sym typeface="Times New Roman"/>
              </a:rPr>
              <a:t>, P4FPGA</a:t>
            </a:r>
            <a:r>
              <a:t>)，存在以下不足</a:t>
            </a:r>
          </a:p>
          <a:p>
            <a:pPr lvl="1" marL="1139031" indent="-694531" algn="l">
              <a:buSzPct val="145000"/>
              <a:buChar char="•"/>
              <a:defRPr b="0" sz="4000"/>
            </a:pPr>
            <a:r>
              <a:t>流水线按流水级均匀分配资源，而非功能需求，存在资源浪费</a:t>
            </a:r>
          </a:p>
          <a:p>
            <a:pPr lvl="1" marL="1139031" indent="-694531" algn="l">
              <a:buSzPct val="145000"/>
              <a:buChar char="•"/>
              <a:defRPr b="0" sz="4000"/>
            </a:pPr>
            <a:r>
              <a:t>线性流水线存在短板效应</a:t>
            </a:r>
          </a:p>
          <a:p>
            <a:pPr lvl="1" marL="1139031" indent="-694531" algn="l">
              <a:buSzPct val="145000"/>
              <a:buChar char="•"/>
              <a:defRPr b="0" sz="4000"/>
            </a:pPr>
            <a:r>
              <a:t>单端口输入、输出，导致无法共用流表(</a:t>
            </a:r>
            <a:r>
              <a:rPr i="1">
                <a:latin typeface="Times New Roman"/>
                <a:ea typeface="Times New Roman"/>
                <a:cs typeface="Times New Roman"/>
                <a:sym typeface="Times New Roman"/>
              </a:rPr>
              <a:t>e.g.</a:t>
            </a:r>
            <a:r>
              <a:rPr>
                <a:latin typeface="Times New Roman"/>
                <a:ea typeface="Times New Roman"/>
                <a:cs typeface="Times New Roman"/>
                <a:sym typeface="Times New Roman"/>
              </a:rPr>
              <a:t>, MAC table)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研究点一：DrawerPipe（2/4）"/>
          <p:cNvSpPr txBox="1"/>
          <p:nvPr>
            <p:ph type="title"/>
          </p:nvPr>
        </p:nvSpPr>
        <p:spPr>
          <a:xfrm>
            <a:off x="651588" y="357187"/>
            <a:ext cx="22662510" cy="3036095"/>
          </a:xfrm>
          <a:prstGeom prst="rect">
            <a:avLst/>
          </a:prstGeom>
        </p:spPr>
        <p:txBody>
          <a:bodyPr/>
          <a:lstStyle>
            <a:lvl1pPr>
              <a:defRPr sz="9000"/>
            </a:lvl1pPr>
          </a:lstStyle>
          <a:p>
            <a:pPr/>
            <a:r>
              <a:t>研究点一：DrawerPipe（2/4）</a:t>
            </a:r>
          </a:p>
        </p:txBody>
      </p:sp>
      <p:sp>
        <p:nvSpPr>
          <p:cNvPr id="432" name="DrawerPipe，是一种分层流水线模型。主要设计思路是利用 FPGA 良好的可编程性和较高的处理性能，将报文处理流水线按功能划分成不同的流水级，实现网络功能的快速重构"/>
          <p:cNvSpPr txBox="1"/>
          <p:nvPr>
            <p:ph type="body" sz="half" idx="1"/>
          </p:nvPr>
        </p:nvSpPr>
        <p:spPr>
          <a:xfrm>
            <a:off x="1672790" y="2740451"/>
            <a:ext cx="21759169" cy="3134758"/>
          </a:xfrm>
          <a:prstGeom prst="rect">
            <a:avLst/>
          </a:prstGeom>
        </p:spPr>
        <p:txBody>
          <a:bodyPr anchor="t"/>
          <a:lstStyle/>
          <a:p>
            <a:pPr>
              <a:spcBef>
                <a:spcPts val="1600"/>
              </a:spcBef>
              <a:buSzPct val="50000"/>
              <a:buBlip>
                <a:blip r:embed="rId2"/>
              </a:buBlip>
              <a:defRPr sz="5000"/>
            </a:pPr>
            <a:r>
              <a:t>DrawerPipe，是一种分层流水线模型。主要设计思路是利用 </a:t>
            </a:r>
            <a:r>
              <a:rPr>
                <a:latin typeface="Times New Roman"/>
                <a:ea typeface="Times New Roman"/>
                <a:cs typeface="Times New Roman"/>
                <a:sym typeface="Times New Roman"/>
              </a:rPr>
              <a:t>FPGA </a:t>
            </a:r>
            <a:r>
              <a:t>良好的可编程性和较高的处理性能，将报文处理流水线按功能划分成不同的流水级，实现网络功能的快速重构</a:t>
            </a:r>
          </a:p>
        </p:txBody>
      </p:sp>
      <p:pic>
        <p:nvPicPr>
          <p:cNvPr id="433" name="屏幕快照 2017-09-13 下午1.50.06.png" descr="屏幕快照 2017-09-13 下午1.50.06.png"/>
          <p:cNvPicPr>
            <a:picLocks noChangeAspect="1"/>
          </p:cNvPicPr>
          <p:nvPr/>
        </p:nvPicPr>
        <p:blipFill>
          <a:blip r:embed="rId3">
            <a:extLst/>
          </a:blip>
          <a:srcRect l="2043" t="1713" r="1312" b="3302"/>
          <a:stretch>
            <a:fillRect/>
          </a:stretch>
        </p:blipFill>
        <p:spPr>
          <a:xfrm>
            <a:off x="5471911" y="5559202"/>
            <a:ext cx="18301814" cy="7516498"/>
          </a:xfrm>
          <a:prstGeom prst="rect">
            <a:avLst/>
          </a:prstGeom>
          <a:ln w="12700">
            <a:miter lim="400000"/>
          </a:ln>
        </p:spPr>
      </p:pic>
      <p:sp>
        <p:nvSpPr>
          <p:cNvPr id="434" name="a dataplane pipeline for TCP proxy(Avant-Guard)"/>
          <p:cNvSpPr txBox="1"/>
          <p:nvPr/>
        </p:nvSpPr>
        <p:spPr>
          <a:xfrm>
            <a:off x="10628167" y="13070382"/>
            <a:ext cx="10687635"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vl1pPr>
          </a:lstStyle>
          <a:p>
            <a:pPr/>
            <a:r>
              <a:t>a dataplane pipeline for TCP proxy(Avant-Guard)</a:t>
            </a:r>
          </a:p>
        </p:txBody>
      </p:sp>
      <p:sp>
        <p:nvSpPr>
          <p:cNvPr id="435" name="分组解析…"/>
          <p:cNvSpPr txBox="1"/>
          <p:nvPr/>
        </p:nvSpPr>
        <p:spPr>
          <a:xfrm>
            <a:off x="1829493" y="5601039"/>
            <a:ext cx="4994698" cy="4079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marL="889000" indent="-444500" algn="l">
              <a:buSzPct val="145000"/>
              <a:buChar char="•"/>
              <a:defRPr b="0" sz="4400"/>
            </a:pPr>
            <a:r>
              <a:t>分组解析</a:t>
            </a:r>
          </a:p>
          <a:p>
            <a:pPr lvl="1" marL="889000" indent="-444500" algn="l">
              <a:buSzPct val="145000"/>
              <a:buChar char="•"/>
              <a:defRPr b="0" sz="4400"/>
            </a:pPr>
            <a:r>
              <a:t>报文分类</a:t>
            </a:r>
          </a:p>
          <a:p>
            <a:pPr lvl="1" marL="889000" indent="-444500" algn="l">
              <a:buSzPct val="145000"/>
              <a:buChar char="•"/>
              <a:defRPr b="0" sz="4400">
                <a:solidFill>
                  <a:schemeClr val="accent5">
                    <a:lumOff val="-29866"/>
                  </a:schemeClr>
                </a:solidFill>
              </a:defRPr>
            </a:pPr>
            <a:r>
              <a:t>功能自定义</a:t>
            </a:r>
          </a:p>
          <a:p>
            <a:pPr lvl="1" marL="889000" indent="-444500" algn="l">
              <a:buSzPct val="145000"/>
              <a:buChar char="•"/>
              <a:defRPr b="0" sz="4400"/>
            </a:pPr>
            <a:r>
              <a:t>报文重组</a:t>
            </a:r>
          </a:p>
          <a:p>
            <a:pPr lvl="1" marL="889000" indent="-444500" algn="l">
              <a:buSzPct val="145000"/>
              <a:buChar char="•"/>
              <a:defRPr b="0" sz="4400"/>
            </a:pPr>
            <a:r>
              <a:t>输出控制</a:t>
            </a:r>
          </a:p>
        </p:txBody>
      </p:sp>
      <p:pic>
        <p:nvPicPr>
          <p:cNvPr id="436" name="矩形" descr="矩形"/>
          <p:cNvPicPr>
            <a:picLocks noChangeAspect="0"/>
          </p:cNvPicPr>
          <p:nvPr/>
        </p:nvPicPr>
        <p:blipFill>
          <a:blip r:embed="rId4">
            <a:extLst/>
          </a:blip>
          <a:stretch>
            <a:fillRect/>
          </a:stretch>
        </p:blipFill>
        <p:spPr>
          <a:xfrm>
            <a:off x="12779060" y="6814053"/>
            <a:ext cx="4606985" cy="5213091"/>
          </a:xfrm>
          <a:prstGeom prst="rect">
            <a:avLst/>
          </a:prstGeom>
        </p:spPr>
      </p:pic>
      <p:sp>
        <p:nvSpPr>
          <p:cNvPr id="438" name="self-defined stage"/>
          <p:cNvSpPr txBox="1"/>
          <p:nvPr/>
        </p:nvSpPr>
        <p:spPr>
          <a:xfrm>
            <a:off x="15921313" y="5030127"/>
            <a:ext cx="4783562" cy="6263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5">
                    <a:lumOff val="-29866"/>
                  </a:schemeClr>
                </a:solidFill>
              </a:defRPr>
            </a:lvl1pPr>
          </a:lstStyle>
          <a:p>
            <a:pPr/>
            <a:r>
              <a:t>self-defined stage</a:t>
            </a:r>
          </a:p>
        </p:txBody>
      </p:sp>
      <p:sp>
        <p:nvSpPr>
          <p:cNvPr id="439" name="线条"/>
          <p:cNvSpPr/>
          <p:nvPr/>
        </p:nvSpPr>
        <p:spPr>
          <a:xfrm flipH="1">
            <a:off x="16301088" y="5680007"/>
            <a:ext cx="675559" cy="1094516"/>
          </a:xfrm>
          <a:prstGeom prst="line">
            <a:avLst/>
          </a:prstGeom>
          <a:ln w="101600">
            <a:solidFill>
              <a:schemeClr val="accent5">
                <a:lumOff val="-29866"/>
              </a:schemeClr>
            </a:solidFill>
            <a:miter lim="400000"/>
            <a:tailEnd type="triangle"/>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40" name="Citing Shin S, Yegneswaran V, Porras P, et al. AVANT-GUARD: scalable and vigilant switch flow management in software-defined networks. In CCS 2013"/>
          <p:cNvSpPr txBox="1"/>
          <p:nvPr/>
        </p:nvSpPr>
        <p:spPr>
          <a:xfrm>
            <a:off x="366588" y="10179744"/>
            <a:ext cx="4994698" cy="341491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0" i="1">
                <a:latin typeface="Times New Roman"/>
                <a:ea typeface="Times New Roman"/>
                <a:cs typeface="Times New Roman"/>
                <a:sym typeface="Times New Roman"/>
              </a:defRPr>
            </a:lvl1pPr>
          </a:lstStyle>
          <a:p>
            <a:pPr/>
            <a:r>
              <a:t>Citing Shin S, Yegneswaran V, Porras P, et al. AVANT-GUARD: scalable and vigilant switch flow management in software-defined networks. In CCS 2013</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网络测量对网络管理至关重要"/>
          <p:cNvSpPr txBox="1"/>
          <p:nvPr>
            <p:ph type="title"/>
          </p:nvPr>
        </p:nvSpPr>
        <p:spPr>
          <a:prstGeom prst="rect">
            <a:avLst/>
          </a:prstGeom>
        </p:spPr>
        <p:txBody>
          <a:bodyPr/>
          <a:lstStyle>
            <a:lvl1pPr>
              <a:defRPr sz="9000"/>
            </a:lvl1pPr>
          </a:lstStyle>
          <a:p>
            <a:pPr/>
            <a:r>
              <a:t>网络测量对网络管理至关重要</a:t>
            </a:r>
          </a:p>
        </p:txBody>
      </p:sp>
      <p:sp>
        <p:nvSpPr>
          <p:cNvPr id="129" name="网络测量的作用…"/>
          <p:cNvSpPr txBox="1"/>
          <p:nvPr>
            <p:ph type="body" sz="quarter" idx="1"/>
          </p:nvPr>
        </p:nvSpPr>
        <p:spPr>
          <a:xfrm>
            <a:off x="1982390" y="3848100"/>
            <a:ext cx="8100179" cy="8016441"/>
          </a:xfrm>
          <a:prstGeom prst="rect">
            <a:avLst/>
          </a:prstGeom>
        </p:spPr>
        <p:txBody>
          <a:bodyPr anchor="t"/>
          <a:lstStyle/>
          <a:p>
            <a:pPr marL="0" indent="0" defTabSz="764024">
              <a:spcBef>
                <a:spcPts val="3100"/>
              </a:spcBef>
              <a:buSzTx/>
              <a:buNone/>
              <a:defRPr b="1" sz="4092"/>
            </a:pPr>
            <a:r>
              <a:rPr sz="4650"/>
              <a:t>网络测量的作用</a:t>
            </a:r>
          </a:p>
          <a:p>
            <a:pPr marL="568404" indent="-568404" defTabSz="764024">
              <a:spcBef>
                <a:spcPts val="1500"/>
              </a:spcBef>
              <a:buSzPct val="50000"/>
              <a:buBlip>
                <a:blip r:embed="rId2"/>
              </a:buBlip>
              <a:defRPr sz="4092"/>
            </a:pPr>
            <a:r>
              <a:t>了解网络中流量的分布及其特点</a:t>
            </a:r>
          </a:p>
          <a:p>
            <a:pPr lvl="1" marL="964565" indent="-551180" defTabSz="764024">
              <a:spcBef>
                <a:spcPts val="0"/>
              </a:spcBef>
              <a:defRPr sz="2976"/>
            </a:pPr>
            <a:r>
              <a:t>链路占用率</a:t>
            </a:r>
          </a:p>
          <a:p>
            <a:pPr lvl="1" marL="964565" indent="-551180" defTabSz="764024">
              <a:spcBef>
                <a:spcPts val="0"/>
              </a:spcBef>
              <a:defRPr sz="2976"/>
            </a:pPr>
            <a:r>
              <a:t>流分布特点</a:t>
            </a:r>
          </a:p>
          <a:p>
            <a:pPr marL="568404" indent="-568404" defTabSz="764024">
              <a:spcBef>
                <a:spcPts val="1500"/>
              </a:spcBef>
              <a:buSzPct val="50000"/>
              <a:buBlip>
                <a:blip r:embed="rId2"/>
              </a:buBlip>
              <a:defRPr sz="4092">
                <a:solidFill>
                  <a:srgbClr val="D6D5D5"/>
                </a:solidFill>
              </a:defRPr>
            </a:pPr>
            <a:r>
              <a:t>检测网络异常的需求</a:t>
            </a:r>
          </a:p>
          <a:p>
            <a:pPr lvl="1" marL="826769" indent="-413384" defTabSz="764024">
              <a:spcBef>
                <a:spcPts val="0"/>
              </a:spcBef>
              <a:defRPr sz="2976">
                <a:solidFill>
                  <a:srgbClr val="D6D5D5"/>
                </a:solidFill>
              </a:defRPr>
            </a:pPr>
            <a:r>
              <a:t>DDoS攻击检测</a:t>
            </a:r>
          </a:p>
          <a:p>
            <a:pPr lvl="1" marL="826769" indent="-413384" defTabSz="764024">
              <a:spcBef>
                <a:spcPts val="0"/>
              </a:spcBef>
              <a:defRPr sz="2976">
                <a:solidFill>
                  <a:srgbClr val="D6D5D5"/>
                </a:solidFill>
              </a:defRPr>
            </a:pPr>
            <a:r>
              <a:t>蠕虫病毒传播检测</a:t>
            </a:r>
          </a:p>
          <a:p>
            <a:pPr lvl="1" marL="826769" indent="-413384" defTabSz="764024">
              <a:spcBef>
                <a:spcPts val="0"/>
              </a:spcBef>
              <a:defRPr sz="2976">
                <a:solidFill>
                  <a:srgbClr val="D6D5D5"/>
                </a:solidFill>
              </a:defRPr>
            </a:pPr>
            <a:r>
              <a:t>恶意端口扫描检测</a:t>
            </a:r>
          </a:p>
          <a:p>
            <a:pPr marL="568404" indent="-568404" defTabSz="764024">
              <a:spcBef>
                <a:spcPts val="1500"/>
              </a:spcBef>
              <a:buSzPct val="50000"/>
              <a:buBlip>
                <a:blip r:embed="rId2"/>
              </a:buBlip>
              <a:defRPr sz="4092">
                <a:solidFill>
                  <a:srgbClr val="D6D5D5"/>
                </a:solidFill>
              </a:defRPr>
            </a:pPr>
            <a:r>
              <a:t>发现、定位和诊断网络故障</a:t>
            </a:r>
          </a:p>
          <a:p>
            <a:pPr lvl="1" marL="826769" indent="-413384" defTabSz="764024">
              <a:spcBef>
                <a:spcPts val="0"/>
              </a:spcBef>
              <a:defRPr sz="2976">
                <a:solidFill>
                  <a:srgbClr val="D6D5D5"/>
                </a:solidFill>
              </a:defRPr>
            </a:pPr>
            <a:r>
              <a:t>链路拥塞</a:t>
            </a:r>
          </a:p>
          <a:p>
            <a:pPr lvl="1" marL="826769" indent="-413384" defTabSz="764024">
              <a:spcBef>
                <a:spcPts val="0"/>
              </a:spcBef>
              <a:defRPr sz="2976">
                <a:solidFill>
                  <a:srgbClr val="D6D5D5"/>
                </a:solidFill>
              </a:defRPr>
            </a:pPr>
            <a:r>
              <a:t>网络环路、黑洞</a:t>
            </a:r>
          </a:p>
          <a:p>
            <a:pPr lvl="1" marL="826769" indent="-413384" defTabSz="764024">
              <a:spcBef>
                <a:spcPts val="0"/>
              </a:spcBef>
              <a:defRPr sz="2976">
                <a:solidFill>
                  <a:srgbClr val="D6D5D5"/>
                </a:solidFill>
              </a:defRPr>
            </a:pPr>
            <a:r>
              <a:t>TCP丢包重传</a:t>
            </a:r>
          </a:p>
        </p:txBody>
      </p:sp>
      <p:sp>
        <p:nvSpPr>
          <p:cNvPr id="130" name="便于从全网视角设计流调度（QoS保障）…"/>
          <p:cNvSpPr txBox="1"/>
          <p:nvPr/>
        </p:nvSpPr>
        <p:spPr>
          <a:xfrm>
            <a:off x="12368991" y="4728797"/>
            <a:ext cx="9610499" cy="2201574"/>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chemeClr val="accent1">
                    <a:hueOff val="114395"/>
                    <a:lumOff val="-24975"/>
                  </a:schemeClr>
                </a:solidFill>
              </a:defRPr>
            </a:pPr>
            <a:r>
              <a:t>便于从全网视角设计流调度（QoS保障）</a:t>
            </a:r>
          </a:p>
          <a:p>
            <a:pPr marL="527843" indent="-527843" algn="l">
              <a:buSzPct val="145000"/>
              <a:buChar char="•"/>
              <a:defRPr sz="3800">
                <a:solidFill>
                  <a:schemeClr val="accent1">
                    <a:hueOff val="114395"/>
                    <a:lumOff val="-24975"/>
                  </a:schemeClr>
                </a:solidFill>
              </a:defRPr>
            </a:pPr>
            <a:r>
              <a:t>网络链路规划</a:t>
            </a:r>
          </a:p>
          <a:p>
            <a:pPr marL="527843" indent="-527843" algn="l">
              <a:buSzPct val="145000"/>
              <a:buChar char="•"/>
              <a:defRPr sz="3800">
                <a:solidFill>
                  <a:schemeClr val="accent1">
                    <a:hueOff val="114395"/>
                    <a:lumOff val="-24975"/>
                  </a:schemeClr>
                </a:solidFill>
              </a:defRPr>
            </a:pPr>
            <a:r>
              <a:t>流表缓存机制（高性能网络设备）</a:t>
            </a:r>
          </a:p>
        </p:txBody>
      </p:sp>
      <p:sp>
        <p:nvSpPr>
          <p:cNvPr id="131" name="能够及时响应/应对网络异常和攻击…"/>
          <p:cNvSpPr txBox="1"/>
          <p:nvPr/>
        </p:nvSpPr>
        <p:spPr>
          <a:xfrm>
            <a:off x="12368992" y="7663435"/>
            <a:ext cx="9610499" cy="1528475"/>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rgbClr val="D6D5D5"/>
                </a:solidFill>
              </a:defRPr>
            </a:pPr>
            <a:r>
              <a:t>能够及时响应/应对网络异常和攻击</a:t>
            </a:r>
          </a:p>
          <a:p>
            <a:pPr marL="527843" indent="-527843" algn="l">
              <a:buSzPct val="145000"/>
              <a:buChar char="•"/>
              <a:defRPr sz="3800">
                <a:solidFill>
                  <a:srgbClr val="D6D5D5"/>
                </a:solidFill>
              </a:defRPr>
            </a:pPr>
            <a:r>
              <a:t>追踪网络攻击源</a:t>
            </a:r>
          </a:p>
        </p:txBody>
      </p:sp>
      <p:sp>
        <p:nvSpPr>
          <p:cNvPr id="132" name="实现自动化网络管理与运维…"/>
          <p:cNvSpPr txBox="1"/>
          <p:nvPr/>
        </p:nvSpPr>
        <p:spPr>
          <a:xfrm>
            <a:off x="12368992" y="9924974"/>
            <a:ext cx="9610497" cy="1514476"/>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rgbClr val="D6D5D5"/>
                </a:solidFill>
              </a:defRPr>
            </a:pPr>
            <a:r>
              <a:t>实现自动化网络管理与运维</a:t>
            </a:r>
          </a:p>
          <a:p>
            <a:pPr marL="527843" indent="-527843" algn="l">
              <a:buSzPct val="145000"/>
              <a:buChar char="•"/>
              <a:defRPr sz="3800">
                <a:solidFill>
                  <a:srgbClr val="D6D5D5"/>
                </a:solidFill>
              </a:defRPr>
            </a:pPr>
            <a:r>
              <a:t>提高网络的稳定性</a:t>
            </a:r>
          </a:p>
        </p:txBody>
      </p:sp>
      <p:sp>
        <p:nvSpPr>
          <p:cNvPr id="133" name="对网络管理的作用"/>
          <p:cNvSpPr txBox="1"/>
          <p:nvPr/>
        </p:nvSpPr>
        <p:spPr>
          <a:xfrm>
            <a:off x="12375270" y="3653263"/>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solidFill>
                  <a:schemeClr val="accent1">
                    <a:hueOff val="114395"/>
                    <a:lumOff val="-24975"/>
                  </a:schemeClr>
                </a:solidFill>
              </a:defRPr>
            </a:lvl1pPr>
          </a:lstStyle>
          <a:p>
            <a:pPr/>
            <a:r>
              <a:t>对网络管理的作用</a:t>
            </a:r>
          </a:p>
        </p:txBody>
      </p:sp>
      <p:sp>
        <p:nvSpPr>
          <p:cNvPr id="134" name="箭头"/>
          <p:cNvSpPr/>
          <p:nvPr/>
        </p:nvSpPr>
        <p:spPr>
          <a:xfrm>
            <a:off x="10326235" y="5329521"/>
            <a:ext cx="1786391" cy="1000126"/>
          </a:xfrm>
          <a:prstGeom prst="rightArrow">
            <a:avLst>
              <a:gd name="adj1" fmla="val 32000"/>
              <a:gd name="adj2" fmla="val 70555"/>
            </a:avLst>
          </a:pr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35" name="箭头"/>
          <p:cNvSpPr/>
          <p:nvPr/>
        </p:nvSpPr>
        <p:spPr>
          <a:xfrm>
            <a:off x="10326235" y="7927609"/>
            <a:ext cx="1786391"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
        <p:nvSpPr>
          <p:cNvPr id="136" name="箭头"/>
          <p:cNvSpPr/>
          <p:nvPr/>
        </p:nvSpPr>
        <p:spPr>
          <a:xfrm>
            <a:off x="10326234" y="10182149"/>
            <a:ext cx="1786392"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研究点一：DrawerPipe（3/4）"/>
          <p:cNvSpPr txBox="1"/>
          <p:nvPr>
            <p:ph type="title"/>
          </p:nvPr>
        </p:nvSpPr>
        <p:spPr>
          <a:xfrm>
            <a:off x="651588" y="357187"/>
            <a:ext cx="22662510" cy="3036095"/>
          </a:xfrm>
          <a:prstGeom prst="rect">
            <a:avLst/>
          </a:prstGeom>
        </p:spPr>
        <p:txBody>
          <a:bodyPr/>
          <a:lstStyle>
            <a:lvl1pPr>
              <a:defRPr sz="9000"/>
            </a:lvl1pPr>
          </a:lstStyle>
          <a:p>
            <a:pPr/>
            <a:r>
              <a:t>研究点一：DrawerPipe（3/4）</a:t>
            </a:r>
          </a:p>
        </p:txBody>
      </p:sp>
      <p:pic>
        <p:nvPicPr>
          <p:cNvPr id="443" name="屏幕快照 2017-09-13 下午2.03.38.png" descr="屏幕快照 2017-09-13 下午2.03.38.png"/>
          <p:cNvPicPr>
            <a:picLocks noChangeAspect="1"/>
          </p:cNvPicPr>
          <p:nvPr/>
        </p:nvPicPr>
        <p:blipFill>
          <a:blip r:embed="rId2">
            <a:extLst/>
          </a:blip>
          <a:srcRect l="0" t="0" r="0" b="0"/>
          <a:stretch>
            <a:fillRect/>
          </a:stretch>
        </p:blipFill>
        <p:spPr>
          <a:xfrm>
            <a:off x="1413914" y="6318092"/>
            <a:ext cx="9181324" cy="7213898"/>
          </a:xfrm>
          <a:prstGeom prst="rect">
            <a:avLst/>
          </a:prstGeom>
          <a:ln w="25400">
            <a:solidFill>
              <a:srgbClr val="F3F7F5"/>
            </a:solidFill>
            <a:miter lim="400000"/>
          </a:ln>
          <a:effectLst>
            <a:outerShdw sx="100000" sy="100000" kx="0" ky="0" algn="b" rotWithShape="0" blurRad="63500" dist="25400" dir="3600000">
              <a:srgbClr val="000000">
                <a:alpha val="70000"/>
              </a:srgbClr>
            </a:outerShdw>
          </a:effectLst>
        </p:spPr>
      </p:pic>
      <p:sp>
        <p:nvSpPr>
          <p:cNvPr id="444" name="Dingbat 勾号"/>
          <p:cNvSpPr/>
          <p:nvPr/>
        </p:nvSpPr>
        <p:spPr>
          <a:xfrm>
            <a:off x="1288959" y="-966911"/>
            <a:ext cx="377812" cy="359022"/>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45" name="关键技术：…"/>
          <p:cNvSpPr txBox="1"/>
          <p:nvPr/>
        </p:nvSpPr>
        <p:spPr>
          <a:xfrm>
            <a:off x="1464858" y="3164685"/>
            <a:ext cx="21454285" cy="301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611187" indent="-611187" algn="l">
              <a:spcBef>
                <a:spcPts val="1600"/>
              </a:spcBef>
              <a:buSzPct val="50000"/>
              <a:buBlip>
                <a:blip r:embed="rId3"/>
              </a:buBlip>
              <a:defRPr b="0" sz="4500"/>
            </a:pPr>
            <a:r>
              <a:t>关键技术：</a:t>
            </a:r>
          </a:p>
          <a:p>
            <a:pPr lvl="1" marL="1527968" indent="-892968" algn="l">
              <a:buSzPct val="100000"/>
              <a:buAutoNum type="arabicPeriod" startAt="1"/>
              <a:defRPr b="0" sz="4500"/>
            </a:pPr>
            <a:r>
              <a:t>如何提高模块重用率</a:t>
            </a:r>
          </a:p>
          <a:p>
            <a:pPr lvl="2" marL="1514078" indent="-625078" algn="l">
              <a:buSzPct val="145000"/>
              <a:buChar char="•"/>
              <a:defRPr b="0" sz="3600"/>
            </a:pPr>
            <a:r>
              <a:t>单输入、输出，固定位宽接口信号</a:t>
            </a:r>
          </a:p>
          <a:p>
            <a:pPr lvl="2" marL="1514078" indent="-625078" algn="l">
              <a:buSzPct val="145000"/>
              <a:buChar char="•"/>
              <a:defRPr b="0" sz="3600"/>
            </a:pPr>
            <a:r>
              <a:t>报文控制块作为模块间交互</a:t>
            </a:r>
          </a:p>
        </p:txBody>
      </p:sp>
      <p:sp>
        <p:nvSpPr>
          <p:cNvPr id="446" name="如何支持分支流水线…"/>
          <p:cNvSpPr txBox="1"/>
          <p:nvPr/>
        </p:nvSpPr>
        <p:spPr>
          <a:xfrm>
            <a:off x="12495248" y="3250109"/>
            <a:ext cx="8101619" cy="349577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marL="1527968" indent="-892968" algn="l">
              <a:buSzPct val="100000"/>
              <a:buAutoNum type="arabicPeriod" startAt="2"/>
              <a:defRPr b="0" sz="4500"/>
            </a:pPr>
            <a:r>
              <a:t>如何支持分支流水线</a:t>
            </a:r>
          </a:p>
          <a:p>
            <a:pPr lvl="2" marL="1514078" indent="-625078" algn="l">
              <a:buSzPct val="145000"/>
              <a:buChar char="•"/>
              <a:defRPr b="0" sz="3600"/>
            </a:pPr>
            <a:r>
              <a:t>使用连接开关(function bolt)，实现多输入模块互联</a:t>
            </a:r>
          </a:p>
          <a:p>
            <a:pPr lvl="2" marL="1514078" indent="-625078" algn="l">
              <a:buSzPct val="145000"/>
              <a:buChar char="•"/>
              <a:defRPr b="0" sz="3600"/>
            </a:pPr>
            <a:r>
              <a:t>连接开关中的仲裁模块可以实现FIFO的优先级调度</a:t>
            </a:r>
          </a:p>
        </p:txBody>
      </p:sp>
      <p:pic>
        <p:nvPicPr>
          <p:cNvPr id="447" name="屏幕快照 2017-09-13 下午2.04.38.png" descr="屏幕快照 2017-09-13 下午2.04.38.png"/>
          <p:cNvPicPr>
            <a:picLocks noChangeAspect="1"/>
          </p:cNvPicPr>
          <p:nvPr/>
        </p:nvPicPr>
        <p:blipFill>
          <a:blip r:embed="rId4">
            <a:extLst/>
          </a:blip>
          <a:srcRect l="0" t="0" r="0" b="10142"/>
          <a:stretch>
            <a:fillRect/>
          </a:stretch>
        </p:blipFill>
        <p:spPr>
          <a:xfrm>
            <a:off x="12497038" y="7116921"/>
            <a:ext cx="9242338" cy="3639936"/>
          </a:xfrm>
          <a:prstGeom prst="rect">
            <a:avLst/>
          </a:prstGeom>
          <a:ln w="25400">
            <a:solidFill>
              <a:srgbClr val="F3F7F5"/>
            </a:solidFill>
            <a:miter lim="400000"/>
          </a:ln>
          <a:effectLst>
            <a:outerShdw sx="100000" sy="100000" kx="0" ky="0" algn="b" rotWithShape="0" blurRad="63500" dist="25400" dir="3600000">
              <a:srgbClr val="000000">
                <a:alpha val="70000"/>
              </a:srgbClr>
            </a:outerShdw>
          </a:effectLst>
        </p:spPr>
      </p:pic>
      <p:sp>
        <p:nvSpPr>
          <p:cNvPr id="448" name="优点：…"/>
          <p:cNvSpPr txBox="1"/>
          <p:nvPr/>
        </p:nvSpPr>
        <p:spPr>
          <a:xfrm>
            <a:off x="12128933" y="11114992"/>
            <a:ext cx="10984832" cy="2454276"/>
          </a:xfrm>
          <a:prstGeom prst="rect">
            <a:avLst/>
          </a:prstGeom>
          <a:ln w="25400">
            <a:solidFill>
              <a:schemeClr val="accent1">
                <a:lumOff val="-135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444500" indent="-444500" algn="l">
              <a:buSzPct val="50000"/>
              <a:buBlip>
                <a:blip r:embed="rId5"/>
              </a:buBlip>
              <a:defRPr b="0"/>
            </a:pPr>
            <a:r>
              <a:t>优点：</a:t>
            </a:r>
          </a:p>
          <a:p>
            <a:pPr lvl="1" marL="1037166" indent="-592666" algn="l">
              <a:buSzPct val="50000"/>
              <a:buBlip>
                <a:blip r:embed="rId6"/>
              </a:buBlip>
              <a:defRPr b="0"/>
            </a:pPr>
            <a:r>
              <a:t>相对于高级语言编程方式而言，资源的开销更少</a:t>
            </a:r>
          </a:p>
          <a:p>
            <a:pPr lvl="1" marL="1037166" indent="-592666" algn="l">
              <a:buSzPct val="50000"/>
              <a:buBlip>
                <a:blip r:embed="rId6"/>
              </a:buBlip>
              <a:defRPr b="0"/>
            </a:pPr>
            <a:r>
              <a:t>支持分支流水线，能够解决线型流水线所存在的不足，例如短板效应，流表无法共享等问题</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研究点一：DrawerPipe（4/4）"/>
          <p:cNvSpPr txBox="1"/>
          <p:nvPr>
            <p:ph type="title"/>
          </p:nvPr>
        </p:nvSpPr>
        <p:spPr>
          <a:xfrm>
            <a:off x="651588" y="357187"/>
            <a:ext cx="22662510" cy="3036095"/>
          </a:xfrm>
          <a:prstGeom prst="rect">
            <a:avLst/>
          </a:prstGeom>
        </p:spPr>
        <p:txBody>
          <a:bodyPr/>
          <a:lstStyle>
            <a:lvl1pPr>
              <a:defRPr sz="9000"/>
            </a:lvl1pPr>
          </a:lstStyle>
          <a:p>
            <a:pPr/>
            <a:r>
              <a:t>研究点一：DrawerPipe（4/4）</a:t>
            </a:r>
          </a:p>
        </p:txBody>
      </p:sp>
      <p:sp>
        <p:nvSpPr>
          <p:cNvPr id="451" name="Dingbat 勾号"/>
          <p:cNvSpPr/>
          <p:nvPr/>
        </p:nvSpPr>
        <p:spPr>
          <a:xfrm>
            <a:off x="1288959" y="-966911"/>
            <a:ext cx="377812" cy="359022"/>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52" name="Space Saving实现示例：…"/>
          <p:cNvSpPr txBox="1"/>
          <p:nvPr/>
        </p:nvSpPr>
        <p:spPr>
          <a:xfrm>
            <a:off x="1464858" y="3164685"/>
            <a:ext cx="11966791" cy="33752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marL="611187" indent="-611187" algn="l">
              <a:spcBef>
                <a:spcPts val="1600"/>
              </a:spcBef>
              <a:buSzPct val="50000"/>
              <a:buBlip>
                <a:blip r:embed="rId2"/>
              </a:buBlip>
              <a:defRPr b="0" sz="4500"/>
            </a:lvl1pPr>
            <a:lvl2pPr marL="1069578" indent="-625078" algn="l">
              <a:buSzPct val="145000"/>
              <a:buChar char="•"/>
              <a:defRPr b="0" sz="4500"/>
            </a:lvl2pPr>
          </a:lstStyle>
          <a:p>
            <a:pPr/>
            <a:r>
              <a:t>Space Saving实现示例：</a:t>
            </a:r>
          </a:p>
          <a:p>
            <a:pPr lvl="1"/>
            <a:r>
              <a:t>由于Space Saving算法需要遍历counter获取并替换最小值，而硬件实现遍历操作困难（线性查找性能极低）</a:t>
            </a:r>
          </a:p>
        </p:txBody>
      </p:sp>
      <p:pic>
        <p:nvPicPr>
          <p:cNvPr id="453" name="屏幕快照 2017-09-13 下午1.57.41.png" descr="屏幕快照 2017-09-13 下午1.57.41.png"/>
          <p:cNvPicPr>
            <a:picLocks noChangeAspect="1"/>
          </p:cNvPicPr>
          <p:nvPr/>
        </p:nvPicPr>
        <p:blipFill>
          <a:blip r:embed="rId3">
            <a:extLst/>
          </a:blip>
          <a:srcRect l="0" t="0" r="0" b="0"/>
          <a:stretch>
            <a:fillRect/>
          </a:stretch>
        </p:blipFill>
        <p:spPr>
          <a:xfrm>
            <a:off x="14291980" y="4978537"/>
            <a:ext cx="9581892" cy="7760107"/>
          </a:xfrm>
          <a:prstGeom prst="rect">
            <a:avLst/>
          </a:prstGeom>
          <a:ln w="25400">
            <a:solidFill>
              <a:srgbClr val="F3F7F5"/>
            </a:solidFill>
            <a:miter lim="400000"/>
          </a:ln>
          <a:effectLst>
            <a:outerShdw sx="100000" sy="100000" kx="0" ky="0" algn="b" rotWithShape="0" blurRad="63500" dist="25400" dir="3600000">
              <a:srgbClr val="000000">
                <a:alpha val="70000"/>
              </a:srgbClr>
            </a:outerShdw>
          </a:effectLst>
        </p:spPr>
      </p:pic>
      <p:pic>
        <p:nvPicPr>
          <p:cNvPr id="454" name="space saving.pdf" descr="space saving.pdf"/>
          <p:cNvPicPr>
            <a:picLocks noChangeAspect="0"/>
          </p:cNvPicPr>
          <p:nvPr/>
        </p:nvPicPr>
        <p:blipFill>
          <a:blip r:embed="rId4">
            <a:extLst/>
          </a:blip>
          <a:stretch>
            <a:fillRect/>
          </a:stretch>
        </p:blipFill>
        <p:spPr>
          <a:xfrm>
            <a:off x="1543208" y="7309784"/>
            <a:ext cx="11810091" cy="5743529"/>
          </a:xfrm>
          <a:prstGeom prst="rect">
            <a:avLst/>
          </a:prstGeom>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研究点一：DrawerPipe（4/4）"/>
          <p:cNvSpPr txBox="1"/>
          <p:nvPr>
            <p:ph type="title"/>
          </p:nvPr>
        </p:nvSpPr>
        <p:spPr>
          <a:xfrm>
            <a:off x="651588" y="357187"/>
            <a:ext cx="22662510" cy="3036095"/>
          </a:xfrm>
          <a:prstGeom prst="rect">
            <a:avLst/>
          </a:prstGeom>
        </p:spPr>
        <p:txBody>
          <a:bodyPr/>
          <a:lstStyle>
            <a:lvl1pPr>
              <a:defRPr sz="9000"/>
            </a:lvl1pPr>
          </a:lstStyle>
          <a:p>
            <a:pPr/>
            <a:r>
              <a:t>研究点一：DrawerPipe（4/4）</a:t>
            </a:r>
          </a:p>
        </p:txBody>
      </p:sp>
      <p:sp>
        <p:nvSpPr>
          <p:cNvPr id="457" name="Dingbat 勾号"/>
          <p:cNvSpPr/>
          <p:nvPr/>
        </p:nvSpPr>
        <p:spPr>
          <a:xfrm>
            <a:off x="1288959" y="-966911"/>
            <a:ext cx="377812" cy="359022"/>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58" name="DrawerPipe实现Space Saving示例：…"/>
          <p:cNvSpPr txBox="1"/>
          <p:nvPr/>
        </p:nvSpPr>
        <p:spPr>
          <a:xfrm>
            <a:off x="1387571" y="3886030"/>
            <a:ext cx="8716938" cy="81775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611187" indent="-611187" algn="l">
              <a:spcBef>
                <a:spcPts val="1600"/>
              </a:spcBef>
              <a:buSzPct val="50000"/>
              <a:buBlip>
                <a:blip r:embed="rId2"/>
              </a:buBlip>
              <a:defRPr b="0" sz="4500"/>
            </a:pPr>
            <a:r>
              <a:t>DrawerPipe实现Space Saving示例：</a:t>
            </a:r>
          </a:p>
          <a:p>
            <a:pPr lvl="1" marL="1069578" indent="-625078" algn="l">
              <a:buSzPct val="145000"/>
              <a:buChar char="•"/>
              <a:defRPr b="0" sz="4500"/>
            </a:pPr>
            <a:r>
              <a:t>DrawerPipe利用局部最小值代替全局最小值，同时在hash表之前增加bloom filter从而避免多级hash同时存储相同关键字的统计信息</a:t>
            </a:r>
          </a:p>
          <a:p>
            <a:pPr marL="611187" indent="-611187" algn="l">
              <a:spcBef>
                <a:spcPts val="1600"/>
              </a:spcBef>
              <a:buSzPct val="50000"/>
              <a:buBlip>
                <a:blip r:embed="rId2"/>
              </a:buBlip>
              <a:defRPr b="0" sz="4500"/>
            </a:pPr>
            <a:r>
              <a:t>模块组成</a:t>
            </a:r>
          </a:p>
          <a:p>
            <a:pPr lvl="1" marL="1069578" indent="-625078" algn="l">
              <a:buSzPct val="145000"/>
              <a:buChar char="•"/>
              <a:defRPr b="0" sz="4500"/>
            </a:pPr>
            <a:r>
              <a:t>Counting Bloom Filter(CBF)</a:t>
            </a:r>
          </a:p>
          <a:p>
            <a:pPr lvl="1" marL="1069578" indent="-625078" algn="l">
              <a:buSzPct val="145000"/>
              <a:buChar char="•"/>
              <a:defRPr b="0" sz="4500"/>
            </a:pPr>
            <a:r>
              <a:t>Multiple Hash Tables</a:t>
            </a:r>
          </a:p>
        </p:txBody>
      </p:sp>
      <p:pic>
        <p:nvPicPr>
          <p:cNvPr id="459" name="space saving-toy.pdf" descr="space saving-toy.pdf"/>
          <p:cNvPicPr>
            <a:picLocks noChangeAspect="0"/>
          </p:cNvPicPr>
          <p:nvPr/>
        </p:nvPicPr>
        <p:blipFill>
          <a:blip r:embed="rId3">
            <a:extLst/>
          </a:blip>
          <a:stretch>
            <a:fillRect/>
          </a:stretch>
        </p:blipFill>
        <p:spPr>
          <a:xfrm>
            <a:off x="10692168" y="3921727"/>
            <a:ext cx="12594033" cy="8106200"/>
          </a:xfrm>
          <a:prstGeom prst="rect">
            <a:avLst/>
          </a:prstGeom>
        </p:spPr>
      </p:pic>
      <p:sp>
        <p:nvSpPr>
          <p:cNvPr id="460" name="toy example of FPGA-based implementation for Space Saving"/>
          <p:cNvSpPr txBox="1"/>
          <p:nvPr/>
        </p:nvSpPr>
        <p:spPr>
          <a:xfrm>
            <a:off x="10889773" y="12107195"/>
            <a:ext cx="12198822" cy="6568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1600"/>
              </a:spcBef>
              <a:defRPr sz="3600">
                <a:latin typeface="Times New Roman"/>
                <a:ea typeface="Times New Roman"/>
                <a:cs typeface="Times New Roman"/>
                <a:sym typeface="Times New Roman"/>
              </a:defRPr>
            </a:lvl1pPr>
          </a:lstStyle>
          <a:p>
            <a:pPr/>
            <a:r>
              <a:t>toy example of FPGA-based implementation for Space Saving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研究点一：DrawerPipe（4/4）"/>
          <p:cNvSpPr txBox="1"/>
          <p:nvPr>
            <p:ph type="title"/>
          </p:nvPr>
        </p:nvSpPr>
        <p:spPr>
          <a:xfrm>
            <a:off x="651588" y="357187"/>
            <a:ext cx="22662510" cy="3036095"/>
          </a:xfrm>
          <a:prstGeom prst="rect">
            <a:avLst/>
          </a:prstGeom>
        </p:spPr>
        <p:txBody>
          <a:bodyPr/>
          <a:lstStyle>
            <a:lvl1pPr>
              <a:defRPr sz="9000"/>
            </a:lvl1pPr>
          </a:lstStyle>
          <a:p>
            <a:pPr/>
            <a:r>
              <a:t>研究点一：DrawerPipe（4/4）</a:t>
            </a:r>
          </a:p>
        </p:txBody>
      </p:sp>
      <p:sp>
        <p:nvSpPr>
          <p:cNvPr id="463" name="Dingbat 勾号"/>
          <p:cNvSpPr/>
          <p:nvPr/>
        </p:nvSpPr>
        <p:spPr>
          <a:xfrm>
            <a:off x="1288959" y="-966911"/>
            <a:ext cx="377812" cy="359022"/>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64" name="DrawerPipe实现Space Saving示例：…"/>
          <p:cNvSpPr txBox="1"/>
          <p:nvPr/>
        </p:nvSpPr>
        <p:spPr>
          <a:xfrm>
            <a:off x="1387571" y="3886030"/>
            <a:ext cx="21608858" cy="49611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611187" indent="-611187" algn="l">
              <a:spcBef>
                <a:spcPts val="1600"/>
              </a:spcBef>
              <a:buSzPct val="50000"/>
              <a:buBlip>
                <a:blip r:embed="rId2"/>
              </a:buBlip>
              <a:defRPr b="0" sz="4500"/>
            </a:pPr>
            <a:r>
              <a:t>DrawerPipe实现Space Saving示例：</a:t>
            </a:r>
          </a:p>
          <a:p>
            <a:pPr lvl="1" marL="1069578" indent="-625078" algn="l">
              <a:buSzPct val="145000"/>
              <a:buChar char="•"/>
              <a:defRPr b="0" sz="4500"/>
            </a:pPr>
            <a:r>
              <a:t>DrawerPipe利用局部最小值代替全局最小值，同时在hash表之前增加bloom filter从而避免多级hash同时存储相同关键字的统计信息</a:t>
            </a:r>
          </a:p>
          <a:p>
            <a:pPr marL="611187" indent="-611187" algn="l">
              <a:spcBef>
                <a:spcPts val="1600"/>
              </a:spcBef>
              <a:buSzPct val="50000"/>
              <a:buBlip>
                <a:blip r:embed="rId2"/>
              </a:buBlip>
              <a:defRPr b="0" sz="4500"/>
            </a:pPr>
            <a:r>
              <a:t>模块组成</a:t>
            </a:r>
          </a:p>
          <a:p>
            <a:pPr lvl="1" marL="1069578" indent="-625078" algn="l">
              <a:buSzPct val="145000"/>
              <a:buChar char="•"/>
              <a:defRPr b="0" sz="4500"/>
            </a:pPr>
            <a:r>
              <a:t>Counting Bloom Filter(CBF)</a:t>
            </a:r>
          </a:p>
          <a:p>
            <a:pPr lvl="1" marL="1069578" indent="-625078" algn="l">
              <a:buSzPct val="145000"/>
              <a:buChar char="•"/>
              <a:defRPr b="0" sz="4500"/>
            </a:pPr>
            <a:r>
              <a:t>Multiple Hash Tables</a:t>
            </a:r>
          </a:p>
        </p:txBody>
      </p:sp>
      <p:pic>
        <p:nvPicPr>
          <p:cNvPr id="465" name="space saving-drawerpipe.pdf" descr="space saving-drawerpipe.pdf"/>
          <p:cNvPicPr>
            <a:picLocks noChangeAspect="1"/>
          </p:cNvPicPr>
          <p:nvPr/>
        </p:nvPicPr>
        <p:blipFill>
          <a:blip r:embed="rId3">
            <a:extLst/>
          </a:blip>
          <a:srcRect l="13775" t="62443" r="3372" b="9613"/>
          <a:stretch>
            <a:fillRect/>
          </a:stretch>
        </p:blipFill>
        <p:spPr>
          <a:xfrm>
            <a:off x="2135600" y="8748637"/>
            <a:ext cx="18669731" cy="459579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研究点二：主机与交换机协同测量机制（1/3）"/>
          <p:cNvSpPr txBox="1"/>
          <p:nvPr>
            <p:ph type="title"/>
          </p:nvPr>
        </p:nvSpPr>
        <p:spPr>
          <a:xfrm>
            <a:off x="651588" y="357187"/>
            <a:ext cx="22662510" cy="3036095"/>
          </a:xfrm>
          <a:prstGeom prst="rect">
            <a:avLst/>
          </a:prstGeom>
        </p:spPr>
        <p:txBody>
          <a:bodyPr/>
          <a:lstStyle>
            <a:lvl1pPr defTabSz="788669">
              <a:defRPr sz="8640"/>
            </a:lvl1pPr>
          </a:lstStyle>
          <a:p>
            <a:pPr/>
            <a:r>
              <a:t>研究点二：主机与交换机协同测量机制（1/3）</a:t>
            </a:r>
          </a:p>
        </p:txBody>
      </p:sp>
      <p:sp>
        <p:nvSpPr>
          <p:cNvPr id="468" name="协同测量机制：主要思想是将主机与交换机测量相结合，减少交换机全流测量的巨大资源开销;…"/>
          <p:cNvSpPr txBox="1"/>
          <p:nvPr/>
        </p:nvSpPr>
        <p:spPr>
          <a:xfrm>
            <a:off x="1482365" y="3372595"/>
            <a:ext cx="21608859" cy="35388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611187" indent="-611187" algn="l">
              <a:spcBef>
                <a:spcPts val="1600"/>
              </a:spcBef>
              <a:buSzPct val="50000"/>
              <a:buBlip>
                <a:blip r:embed="rId2"/>
              </a:buBlip>
              <a:defRPr b="0" sz="5000"/>
            </a:pPr>
            <a:r>
              <a:t>协同测量机制：主要思想是将主机与交换机测量相结合，减少交换机全流测量的巨大资源开销;</a:t>
            </a:r>
          </a:p>
          <a:p>
            <a:pPr lvl="1" marL="1069578" indent="-625078" algn="l">
              <a:buSzPct val="145000"/>
              <a:buChar char="•"/>
              <a:defRPr b="0" sz="4500"/>
            </a:pPr>
            <a:r>
              <a:t>在主机端实现流级别测量，具有良好的可扩展性以及实时性</a:t>
            </a:r>
          </a:p>
          <a:p>
            <a:pPr lvl="1" marL="1069578" indent="-625078" algn="l">
              <a:buSzPct val="145000"/>
              <a:buChar char="•"/>
              <a:defRPr b="0" sz="4500"/>
            </a:pPr>
            <a:r>
              <a:t>在交换机端实现特定流测量，能够进行细粒度的故障定位，拥塞控制等</a:t>
            </a:r>
          </a:p>
        </p:txBody>
      </p:sp>
      <p:pic>
        <p:nvPicPr>
          <p:cNvPr id="469" name="研究内容二--host and swtich-based.pdf" descr="研究内容二--host and swtich-based.pdf"/>
          <p:cNvPicPr>
            <a:picLocks noChangeAspect="1"/>
          </p:cNvPicPr>
          <p:nvPr/>
        </p:nvPicPr>
        <p:blipFill>
          <a:blip r:embed="rId3">
            <a:extLst/>
          </a:blip>
          <a:srcRect l="5443" t="37876" r="5443" b="37876"/>
          <a:stretch>
            <a:fillRect/>
          </a:stretch>
        </p:blipFill>
        <p:spPr>
          <a:xfrm>
            <a:off x="10172313" y="7703864"/>
            <a:ext cx="13230036" cy="5089312"/>
          </a:xfrm>
          <a:prstGeom prst="rect">
            <a:avLst/>
          </a:prstGeom>
          <a:ln w="25400">
            <a:miter lim="400000"/>
          </a:ln>
          <a:effectLst>
            <a:outerShdw sx="100000" sy="100000" kx="0" ky="0" algn="b" rotWithShape="0" blurRad="355600" dist="177800" dir="5400000">
              <a:srgbClr val="000000">
                <a:alpha val="70000"/>
              </a:srgbClr>
            </a:outerShdw>
          </a:effectLst>
        </p:spPr>
      </p:pic>
      <p:sp>
        <p:nvSpPr>
          <p:cNvPr id="470" name="系统测量系统组成：…"/>
          <p:cNvSpPr txBox="1"/>
          <p:nvPr/>
        </p:nvSpPr>
        <p:spPr>
          <a:xfrm>
            <a:off x="1447350" y="7062519"/>
            <a:ext cx="8478022" cy="63718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611187" indent="-611187" algn="l">
              <a:spcBef>
                <a:spcPts val="1600"/>
              </a:spcBef>
              <a:buSzPct val="50000"/>
              <a:buBlip>
                <a:blip r:embed="rId2"/>
              </a:buBlip>
              <a:defRPr b="0" sz="5000"/>
            </a:pPr>
            <a:r>
              <a:t>系统测量系统组成：</a:t>
            </a:r>
          </a:p>
          <a:p>
            <a:pPr lvl="1" marL="1069578" indent="-625078" algn="l">
              <a:buSzPct val="145000"/>
              <a:buChar char="•"/>
              <a:defRPr b="0" sz="4500"/>
            </a:pPr>
            <a:r>
              <a:t>集中控制器（controller）</a:t>
            </a:r>
          </a:p>
          <a:p>
            <a:pPr lvl="2" marL="1333500" indent="-444500" algn="l">
              <a:buSzPct val="145000"/>
              <a:buChar char="•"/>
              <a:defRPr b="0"/>
            </a:pPr>
            <a:r>
              <a:t>用于接收和查询sensor的测量结果，并根据触发条件配置monitor的流表规则</a:t>
            </a:r>
          </a:p>
          <a:p>
            <a:pPr lvl="1" marL="1069578" indent="-625078" algn="l">
              <a:buSzPct val="145000"/>
              <a:buChar char="•"/>
              <a:defRPr b="0" sz="4500"/>
            </a:pPr>
            <a:r>
              <a:t>感应器（sensor）</a:t>
            </a:r>
          </a:p>
          <a:p>
            <a:pPr lvl="2" marL="1333500" indent="-444500" algn="l">
              <a:buSzPct val="145000"/>
              <a:buChar char="•"/>
              <a:defRPr b="0"/>
            </a:pPr>
            <a:r>
              <a:t>根据设置的trigger条件，统计相应的流信息，并上报</a:t>
            </a:r>
          </a:p>
          <a:p>
            <a:pPr lvl="1" marL="1069578" indent="-625078" algn="l">
              <a:buSzPct val="145000"/>
              <a:buChar char="•"/>
              <a:defRPr b="0" sz="4500"/>
            </a:pPr>
            <a:r>
              <a:t>检测器（monitor）</a:t>
            </a:r>
          </a:p>
          <a:p>
            <a:pPr lvl="2" marL="1333500" indent="-444500" algn="l">
              <a:buSzPct val="145000"/>
              <a:buChar char="•"/>
              <a:defRPr b="0"/>
            </a:pPr>
            <a:r>
              <a:t>根据流表规则记录报文信息</a:t>
            </a:r>
          </a:p>
        </p:txBody>
      </p:sp>
      <p:pic>
        <p:nvPicPr>
          <p:cNvPr id="471" name="矩形" descr="矩形"/>
          <p:cNvPicPr>
            <a:picLocks noChangeAspect="0"/>
          </p:cNvPicPr>
          <p:nvPr/>
        </p:nvPicPr>
        <p:blipFill>
          <a:blip r:embed="rId4">
            <a:extLst/>
          </a:blip>
          <a:stretch>
            <a:fillRect/>
          </a:stretch>
        </p:blipFill>
        <p:spPr>
          <a:xfrm>
            <a:off x="12530559" y="8737548"/>
            <a:ext cx="1197239" cy="1404349"/>
          </a:xfrm>
          <a:prstGeom prst="rect">
            <a:avLst/>
          </a:prstGeom>
        </p:spPr>
      </p:pic>
      <p:pic>
        <p:nvPicPr>
          <p:cNvPr id="473" name="矩形" descr="矩形"/>
          <p:cNvPicPr>
            <a:picLocks noChangeAspect="0"/>
          </p:cNvPicPr>
          <p:nvPr/>
        </p:nvPicPr>
        <p:blipFill>
          <a:blip r:embed="rId5">
            <a:extLst/>
          </a:blip>
          <a:stretch>
            <a:fillRect/>
          </a:stretch>
        </p:blipFill>
        <p:spPr>
          <a:xfrm>
            <a:off x="19683767" y="9802760"/>
            <a:ext cx="893564" cy="1073422"/>
          </a:xfrm>
          <a:prstGeom prst="rect">
            <a:avLst/>
          </a:prstGeom>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研究点二：主机与交换机协同测量机制（2/3）"/>
          <p:cNvSpPr txBox="1"/>
          <p:nvPr>
            <p:ph type="title"/>
          </p:nvPr>
        </p:nvSpPr>
        <p:spPr>
          <a:xfrm>
            <a:off x="651588" y="357187"/>
            <a:ext cx="22662510" cy="3036095"/>
          </a:xfrm>
          <a:prstGeom prst="rect">
            <a:avLst/>
          </a:prstGeom>
        </p:spPr>
        <p:txBody>
          <a:bodyPr/>
          <a:lstStyle>
            <a:lvl1pPr defTabSz="788669">
              <a:defRPr sz="8640"/>
            </a:lvl1pPr>
          </a:lstStyle>
          <a:p>
            <a:pPr/>
            <a:r>
              <a:t>研究点二：主机与交换机协同测量机制（2/3）</a:t>
            </a:r>
          </a:p>
        </p:txBody>
      </p:sp>
      <p:sp>
        <p:nvSpPr>
          <p:cNvPr id="477" name="拟解决的问题：…"/>
          <p:cNvSpPr txBox="1"/>
          <p:nvPr/>
        </p:nvSpPr>
        <p:spPr>
          <a:xfrm>
            <a:off x="1387571" y="3886030"/>
            <a:ext cx="21608858" cy="923743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611187" indent="-611187" algn="l">
              <a:spcBef>
                <a:spcPts val="1600"/>
              </a:spcBef>
              <a:buSzPct val="50000"/>
              <a:buBlip>
                <a:blip r:embed="rId2"/>
              </a:buBlip>
              <a:defRPr b="0" sz="5000"/>
            </a:pPr>
            <a:r>
              <a:t>拟解决的问题：</a:t>
            </a:r>
          </a:p>
          <a:p>
            <a:pPr lvl="1" marL="1069578" indent="-625078" algn="l">
              <a:buSzPct val="145000"/>
              <a:buChar char="•"/>
              <a:defRPr b="0" sz="4400"/>
            </a:pPr>
            <a:r>
              <a:t>设计主机、交换机与控制器通信机制，减少通信延时以及带宽开销；</a:t>
            </a:r>
          </a:p>
          <a:p>
            <a:pPr lvl="1" marL="1069578" indent="-625078" algn="l">
              <a:buSzPct val="145000"/>
              <a:buChar char="•"/>
              <a:defRPr b="0" sz="4400"/>
            </a:pPr>
            <a:r>
              <a:t>根据交换机的资源占用情况，设计测量位置部署算法，以最大程度部署更多的测量任务；</a:t>
            </a:r>
          </a:p>
          <a:p>
            <a:pPr lvl="1" marL="1069578" indent="-625078" algn="l">
              <a:buSzPct val="145000"/>
              <a:buChar char="•"/>
              <a:defRPr b="0" sz="4400"/>
            </a:pPr>
            <a:r>
              <a:t>根据交换机收集的统计信息，计算定位网络故障，并上报给应用程序，以及时解决链路故障，或者链路拥挤；</a:t>
            </a:r>
          </a:p>
          <a:p>
            <a:pPr marL="611187" indent="-611187" algn="l">
              <a:spcBef>
                <a:spcPts val="1600"/>
              </a:spcBef>
              <a:buSzPct val="50000"/>
              <a:buBlip>
                <a:blip r:embed="rId2"/>
              </a:buBlip>
              <a:defRPr b="0" sz="5000"/>
            </a:pPr>
            <a:r>
              <a:t>关键技术</a:t>
            </a:r>
          </a:p>
          <a:p>
            <a:pPr lvl="1" marL="1508125" indent="-873125" algn="l">
              <a:buSzPct val="100000"/>
              <a:buAutoNum type="arabicPeriod" startAt="1"/>
              <a:defRPr b="0" sz="4400"/>
            </a:pPr>
            <a:r>
              <a:t>扩展OpenFlow协议以支持控制器与主机、交换机的通信</a:t>
            </a:r>
          </a:p>
          <a:p>
            <a:pPr lvl="1" marL="1508125" indent="-873125" algn="l">
              <a:buSzPct val="100000"/>
              <a:buAutoNum type="arabicPeriod" startAt="1"/>
              <a:defRPr b="0" sz="4400"/>
            </a:pPr>
            <a:r>
              <a:t>全网视角的测量资源分配算法，实现测量任务的部署</a:t>
            </a:r>
          </a:p>
          <a:p>
            <a:pPr lvl="1" marL="1508125" indent="-873125" algn="l">
              <a:buSzPct val="100000"/>
              <a:buAutoNum type="arabicPeriod" startAt="1"/>
              <a:defRPr b="0" sz="4400"/>
            </a:pPr>
            <a:r>
              <a:t>故障定位算法，用于分析、诊断、定位故障</a:t>
            </a:r>
          </a:p>
          <a:p>
            <a:pPr lvl="1" marL="1508125" indent="-873125" algn="l">
              <a:buSzPct val="100000"/>
              <a:buAutoNum type="arabicPeriod" startAt="1"/>
              <a:defRPr b="0" sz="4400"/>
            </a:pPr>
            <a:r>
              <a:t>自适应主动查询与计数器触发上报相结合的事件监测机制，提高测量的实时性</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研究点二：主机与交换机协同测量机制（3/3）"/>
          <p:cNvSpPr txBox="1"/>
          <p:nvPr>
            <p:ph type="title"/>
          </p:nvPr>
        </p:nvSpPr>
        <p:spPr>
          <a:xfrm>
            <a:off x="651588" y="357187"/>
            <a:ext cx="22662510" cy="3036095"/>
          </a:xfrm>
          <a:prstGeom prst="rect">
            <a:avLst/>
          </a:prstGeom>
        </p:spPr>
        <p:txBody>
          <a:bodyPr/>
          <a:lstStyle>
            <a:lvl1pPr defTabSz="788669">
              <a:defRPr sz="8640"/>
            </a:lvl1pPr>
          </a:lstStyle>
          <a:p>
            <a:pPr/>
            <a:r>
              <a:t>研究点二：主机与交换机协同测量机制（3/3）</a:t>
            </a:r>
          </a:p>
        </p:txBody>
      </p:sp>
      <p:sp>
        <p:nvSpPr>
          <p:cNvPr id="480" name="主机与交换机协同测量发现、解决链路故障示例："/>
          <p:cNvSpPr txBox="1"/>
          <p:nvPr/>
        </p:nvSpPr>
        <p:spPr>
          <a:xfrm>
            <a:off x="1387571" y="3886030"/>
            <a:ext cx="21608858" cy="1031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marL="611187" indent="-611187" algn="l">
              <a:spcBef>
                <a:spcPts val="1600"/>
              </a:spcBef>
              <a:buSzPct val="50000"/>
              <a:buBlip>
                <a:blip r:embed="rId2"/>
              </a:buBlip>
              <a:defRPr b="0" sz="5000"/>
            </a:lvl1pPr>
          </a:lstStyle>
          <a:p>
            <a:pPr/>
            <a:r>
              <a:t>主机与交换机协同测量发现、解决链路故障示例：</a:t>
            </a:r>
          </a:p>
        </p:txBody>
      </p:sp>
      <p:pic>
        <p:nvPicPr>
          <p:cNvPr id="481" name="研究内容二--host and swtich-based-2-1.pdf" descr="研究内容二--host and swtich-based-2-1.pdf"/>
          <p:cNvPicPr>
            <a:picLocks noChangeAspect="0"/>
          </p:cNvPicPr>
          <p:nvPr/>
        </p:nvPicPr>
        <p:blipFill>
          <a:blip r:embed="rId3">
            <a:extLst/>
          </a:blip>
          <a:stretch>
            <a:fillRect/>
          </a:stretch>
        </p:blipFill>
        <p:spPr>
          <a:xfrm>
            <a:off x="7704859" y="5793304"/>
            <a:ext cx="15892377" cy="7210857"/>
          </a:xfrm>
          <a:prstGeom prst="rect">
            <a:avLst/>
          </a:prstGeom>
        </p:spPr>
      </p:pic>
      <p:sp>
        <p:nvSpPr>
          <p:cNvPr id="482" name="在家庭网关处配置流的最大容忍延时：…"/>
          <p:cNvSpPr txBox="1"/>
          <p:nvPr/>
        </p:nvSpPr>
        <p:spPr>
          <a:xfrm>
            <a:off x="1387571" y="4979690"/>
            <a:ext cx="6317410" cy="486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lvl="1" marL="1055687" indent="-611187" algn="l">
              <a:buSzPct val="145000"/>
              <a:buChar char="•"/>
              <a:defRPr b="0" sz="4400"/>
            </a:pPr>
            <a:r>
              <a:t>在家庭网关处配置流的最大容忍延时：</a:t>
            </a:r>
          </a:p>
          <a:p>
            <a:pPr lvl="1" marL="1055687" indent="-611187" algn="l">
              <a:buSzPct val="145000"/>
              <a:buChar char="•"/>
              <a:defRPr b="0" sz="4400"/>
            </a:pPr>
            <a:r>
              <a:t>当满足触发条件时候上报控制器；</a:t>
            </a:r>
          </a:p>
          <a:p>
            <a:pPr lvl="1" marL="1055687" indent="-611187" algn="l">
              <a:buSzPct val="145000"/>
              <a:buChar char="•"/>
              <a:defRPr b="0" sz="4400"/>
            </a:pPr>
            <a:r>
              <a:t>控制器下发流表监测链路延时</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研究点二：主机与交换机协同测量机制（3/3）"/>
          <p:cNvSpPr txBox="1"/>
          <p:nvPr>
            <p:ph type="title"/>
          </p:nvPr>
        </p:nvSpPr>
        <p:spPr>
          <a:xfrm>
            <a:off x="651588" y="357187"/>
            <a:ext cx="22662510" cy="3036095"/>
          </a:xfrm>
          <a:prstGeom prst="rect">
            <a:avLst/>
          </a:prstGeom>
        </p:spPr>
        <p:txBody>
          <a:bodyPr/>
          <a:lstStyle>
            <a:lvl1pPr defTabSz="788669">
              <a:defRPr sz="8640"/>
            </a:lvl1pPr>
          </a:lstStyle>
          <a:p>
            <a:pPr/>
            <a:r>
              <a:t>研究点二：主机与交换机协同测量机制（3/3）</a:t>
            </a:r>
          </a:p>
        </p:txBody>
      </p:sp>
      <p:sp>
        <p:nvSpPr>
          <p:cNvPr id="485" name="主机与交换机协同测量示例："/>
          <p:cNvSpPr txBox="1"/>
          <p:nvPr/>
        </p:nvSpPr>
        <p:spPr>
          <a:xfrm>
            <a:off x="1387571" y="3886030"/>
            <a:ext cx="21608858" cy="1031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marL="611187" indent="-611187" algn="l">
              <a:spcBef>
                <a:spcPts val="1600"/>
              </a:spcBef>
              <a:buSzPct val="50000"/>
              <a:buBlip>
                <a:blip r:embed="rId2"/>
              </a:buBlip>
              <a:defRPr b="0" sz="5000"/>
            </a:lvl1pPr>
          </a:lstStyle>
          <a:p>
            <a:pPr/>
            <a:r>
              <a:t>主机与交换机协同测量示例：</a:t>
            </a:r>
          </a:p>
        </p:txBody>
      </p:sp>
      <p:pic>
        <p:nvPicPr>
          <p:cNvPr id="486" name="研究内容二--host and swtich-based-2-2.pdf" descr="研究内容二--host and swtich-based-2-2.pdf"/>
          <p:cNvPicPr>
            <a:picLocks noChangeAspect="0"/>
          </p:cNvPicPr>
          <p:nvPr/>
        </p:nvPicPr>
        <p:blipFill>
          <a:blip r:embed="rId3">
            <a:extLst/>
          </a:blip>
          <a:stretch>
            <a:fillRect/>
          </a:stretch>
        </p:blipFill>
        <p:spPr>
          <a:xfrm>
            <a:off x="7739731" y="5749341"/>
            <a:ext cx="15687804" cy="7259909"/>
          </a:xfrm>
          <a:prstGeom prst="rect">
            <a:avLst/>
          </a:prstGeom>
        </p:spPr>
      </p:pic>
      <p:sp>
        <p:nvSpPr>
          <p:cNvPr id="487" name="在家庭网关处配置流的最大容忍延时：…"/>
          <p:cNvSpPr txBox="1"/>
          <p:nvPr/>
        </p:nvSpPr>
        <p:spPr>
          <a:xfrm>
            <a:off x="1387571" y="4979690"/>
            <a:ext cx="6317410" cy="801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lvl="1" marL="1055687" indent="-611187" algn="l">
              <a:buSzPct val="145000"/>
              <a:buChar char="•"/>
              <a:defRPr b="0" sz="4400"/>
            </a:pPr>
            <a:r>
              <a:t>在家庭网关处配置流的最大容忍延时：</a:t>
            </a:r>
          </a:p>
          <a:p>
            <a:pPr lvl="1" marL="1055687" indent="-611187" algn="l">
              <a:buSzPct val="145000"/>
              <a:buChar char="•"/>
              <a:defRPr b="0" sz="4400"/>
            </a:pPr>
            <a:r>
              <a:t>当满足触发条件时候上报控制器；</a:t>
            </a:r>
          </a:p>
          <a:p>
            <a:pPr lvl="1" marL="1055687" indent="-611187" algn="l">
              <a:buSzPct val="145000"/>
              <a:buChar char="•"/>
              <a:defRPr b="0" sz="4400"/>
            </a:pPr>
            <a:r>
              <a:t>控制器下发流表监测链路延时</a:t>
            </a:r>
          </a:p>
          <a:p>
            <a:pPr lvl="1" marL="1055687" indent="-611187" algn="l">
              <a:buSzPct val="145000"/>
              <a:buChar char="•"/>
              <a:defRPr b="0" sz="4400"/>
            </a:pPr>
            <a:r>
              <a:t>根据测量信息，分析故障位置</a:t>
            </a:r>
          </a:p>
          <a:p>
            <a:pPr lvl="1" marL="1055687" indent="-611187" algn="l">
              <a:buSzPct val="145000"/>
              <a:buChar char="•"/>
              <a:defRPr b="0" sz="4400"/>
            </a:pPr>
            <a:r>
              <a:t>更新转发流表，实现流调度</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研究点三：可编程测量平面编译器（1/3）"/>
          <p:cNvSpPr txBox="1"/>
          <p:nvPr>
            <p:ph type="title"/>
          </p:nvPr>
        </p:nvSpPr>
        <p:spPr>
          <a:xfrm>
            <a:off x="651588" y="357187"/>
            <a:ext cx="22662510" cy="3036095"/>
          </a:xfrm>
          <a:prstGeom prst="rect">
            <a:avLst/>
          </a:prstGeom>
        </p:spPr>
        <p:txBody>
          <a:bodyPr/>
          <a:lstStyle>
            <a:lvl1pPr>
              <a:defRPr sz="9000"/>
            </a:lvl1pPr>
          </a:lstStyle>
          <a:p>
            <a:pPr/>
            <a:r>
              <a:t>研究点三：可编程测量平面编译器（1/3）</a:t>
            </a:r>
          </a:p>
        </p:txBody>
      </p:sp>
      <p:sp>
        <p:nvSpPr>
          <p:cNvPr id="490" name="可编程测量平面：主要思想是利用高级语言（例如P4）描述测量数据平面的处理逻辑，再通过编译器将其转化为Verilog，然后下载到FPGA上运行"/>
          <p:cNvSpPr txBox="1"/>
          <p:nvPr/>
        </p:nvSpPr>
        <p:spPr>
          <a:xfrm>
            <a:off x="1482365" y="3372595"/>
            <a:ext cx="21608859" cy="19386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marL="611187" indent="-611187" algn="l">
              <a:spcBef>
                <a:spcPts val="1600"/>
              </a:spcBef>
              <a:buSzPct val="50000"/>
              <a:buBlip>
                <a:blip r:embed="rId2"/>
              </a:buBlip>
              <a:defRPr b="0" sz="5000"/>
            </a:lvl1pPr>
          </a:lstStyle>
          <a:p>
            <a:pPr/>
            <a:r>
              <a:t>可编程测量平面：主要思想是利用高级语言（例如P4）描述测量数据平面的处理逻辑，再通过编译器将其转化为Verilog，然后下载到FPGA上运行</a:t>
            </a:r>
          </a:p>
        </p:txBody>
      </p:sp>
      <p:pic>
        <p:nvPicPr>
          <p:cNvPr id="491" name="研究内容二--host and swtich-based.pdf" descr="研究内容二--host and swtich-based.pdf"/>
          <p:cNvPicPr>
            <a:picLocks noChangeAspect="1"/>
          </p:cNvPicPr>
          <p:nvPr/>
        </p:nvPicPr>
        <p:blipFill>
          <a:blip r:embed="rId3">
            <a:extLst/>
          </a:blip>
          <a:srcRect l="5443" t="37876" r="5443" b="37876"/>
          <a:stretch>
            <a:fillRect/>
          </a:stretch>
        </p:blipFill>
        <p:spPr>
          <a:xfrm>
            <a:off x="10172313" y="7703864"/>
            <a:ext cx="13230036" cy="5089312"/>
          </a:xfrm>
          <a:prstGeom prst="rect">
            <a:avLst/>
          </a:prstGeom>
          <a:ln w="25400">
            <a:miter lim="400000"/>
          </a:ln>
          <a:effectLst>
            <a:outerShdw sx="100000" sy="100000" kx="0" ky="0" algn="b" rotWithShape="0" blurRad="355600" dist="177800" dir="5400000">
              <a:srgbClr val="000000">
                <a:alpha val="70000"/>
              </a:srgbClr>
            </a:outerShdw>
          </a:effectLst>
        </p:spPr>
      </p:pic>
      <p:sp>
        <p:nvSpPr>
          <p:cNvPr id="492" name="系统测量系统组成：…"/>
          <p:cNvSpPr txBox="1"/>
          <p:nvPr/>
        </p:nvSpPr>
        <p:spPr>
          <a:xfrm>
            <a:off x="1447350" y="7062519"/>
            <a:ext cx="8478022" cy="63718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611187" indent="-611187" algn="l">
              <a:spcBef>
                <a:spcPts val="1600"/>
              </a:spcBef>
              <a:buSzPct val="50000"/>
              <a:buBlip>
                <a:blip r:embed="rId2"/>
              </a:buBlip>
              <a:defRPr b="0" sz="5000"/>
            </a:pPr>
            <a:r>
              <a:t>系统测量系统组成：</a:t>
            </a:r>
          </a:p>
          <a:p>
            <a:pPr lvl="1" marL="1069578" indent="-625078" algn="l">
              <a:buSzPct val="145000"/>
              <a:buChar char="•"/>
              <a:defRPr b="0" sz="4500"/>
            </a:pPr>
            <a:r>
              <a:t>集中控制器（controller）</a:t>
            </a:r>
          </a:p>
          <a:p>
            <a:pPr lvl="2" marL="1333500" indent="-444500" algn="l">
              <a:buSzPct val="145000"/>
              <a:buChar char="•"/>
              <a:defRPr b="0"/>
            </a:pPr>
            <a:r>
              <a:t>用于接收和查询sensor的测量结果，并根据触发条件配置monitor的流表规则</a:t>
            </a:r>
          </a:p>
          <a:p>
            <a:pPr lvl="1" marL="1069578" indent="-625078" algn="l">
              <a:buSzPct val="145000"/>
              <a:buChar char="•"/>
              <a:defRPr b="0" sz="4500"/>
            </a:pPr>
            <a:r>
              <a:t>感应器（sensor）</a:t>
            </a:r>
          </a:p>
          <a:p>
            <a:pPr lvl="2" marL="1333500" indent="-444500" algn="l">
              <a:buSzPct val="145000"/>
              <a:buChar char="•"/>
              <a:defRPr b="0"/>
            </a:pPr>
            <a:r>
              <a:t>根据设置的trigger条件，统计相应的流信息，并上报</a:t>
            </a:r>
          </a:p>
          <a:p>
            <a:pPr lvl="1" marL="1069578" indent="-625078" algn="l">
              <a:buSzPct val="145000"/>
              <a:buChar char="•"/>
              <a:defRPr b="0" sz="4500"/>
            </a:pPr>
            <a:r>
              <a:t>检测器（monitor）</a:t>
            </a:r>
          </a:p>
          <a:p>
            <a:pPr lvl="2" marL="1333500" indent="-444500" algn="l">
              <a:buSzPct val="145000"/>
              <a:buChar char="•"/>
              <a:defRPr b="0"/>
            </a:pPr>
            <a:r>
              <a:t>根据流表规则记录报文信息</a:t>
            </a:r>
          </a:p>
        </p:txBody>
      </p:sp>
      <p:pic>
        <p:nvPicPr>
          <p:cNvPr id="493" name="矩形" descr="矩形"/>
          <p:cNvPicPr>
            <a:picLocks noChangeAspect="0"/>
          </p:cNvPicPr>
          <p:nvPr/>
        </p:nvPicPr>
        <p:blipFill>
          <a:blip r:embed="rId4">
            <a:extLst/>
          </a:blip>
          <a:stretch>
            <a:fillRect/>
          </a:stretch>
        </p:blipFill>
        <p:spPr>
          <a:xfrm>
            <a:off x="12530559" y="8737548"/>
            <a:ext cx="1197239" cy="1404349"/>
          </a:xfrm>
          <a:prstGeom prst="rect">
            <a:avLst/>
          </a:prstGeom>
        </p:spPr>
      </p:pic>
      <p:pic>
        <p:nvPicPr>
          <p:cNvPr id="495" name="矩形" descr="矩形"/>
          <p:cNvPicPr>
            <a:picLocks noChangeAspect="0"/>
          </p:cNvPicPr>
          <p:nvPr/>
        </p:nvPicPr>
        <p:blipFill>
          <a:blip r:embed="rId5">
            <a:extLst/>
          </a:blip>
          <a:stretch>
            <a:fillRect/>
          </a:stretch>
        </p:blipFill>
        <p:spPr>
          <a:xfrm>
            <a:off x="19683767" y="9802760"/>
            <a:ext cx="893564" cy="1073422"/>
          </a:xfrm>
          <a:prstGeom prst="rect">
            <a:avLst/>
          </a:prstGeom>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网络测量对网络管理至关重要"/>
          <p:cNvSpPr txBox="1"/>
          <p:nvPr>
            <p:ph type="title"/>
          </p:nvPr>
        </p:nvSpPr>
        <p:spPr>
          <a:prstGeom prst="rect">
            <a:avLst/>
          </a:prstGeom>
        </p:spPr>
        <p:txBody>
          <a:bodyPr/>
          <a:lstStyle>
            <a:lvl1pPr>
              <a:defRPr sz="9000"/>
            </a:lvl1pPr>
          </a:lstStyle>
          <a:p>
            <a:pPr/>
            <a:r>
              <a:t>网络测量对网络管理至关重要</a:t>
            </a:r>
          </a:p>
        </p:txBody>
      </p:sp>
      <p:sp>
        <p:nvSpPr>
          <p:cNvPr id="139" name="网络测量的作用…"/>
          <p:cNvSpPr txBox="1"/>
          <p:nvPr>
            <p:ph type="body" sz="quarter" idx="1"/>
          </p:nvPr>
        </p:nvSpPr>
        <p:spPr>
          <a:xfrm>
            <a:off x="1982390" y="3848100"/>
            <a:ext cx="8100179" cy="8016441"/>
          </a:xfrm>
          <a:prstGeom prst="rect">
            <a:avLst/>
          </a:prstGeom>
        </p:spPr>
        <p:txBody>
          <a:bodyPr anchor="t"/>
          <a:lstStyle/>
          <a:p>
            <a:pPr marL="0" indent="0" defTabSz="764024">
              <a:spcBef>
                <a:spcPts val="3100"/>
              </a:spcBef>
              <a:buSzTx/>
              <a:buNone/>
              <a:defRPr b="1" sz="4092"/>
            </a:pPr>
            <a:r>
              <a:rPr sz="4650"/>
              <a:t>网络测量的作用</a:t>
            </a:r>
          </a:p>
          <a:p>
            <a:pPr marL="568404" indent="-568404" defTabSz="764024">
              <a:spcBef>
                <a:spcPts val="1500"/>
              </a:spcBef>
              <a:buSzPct val="50000"/>
              <a:buBlip>
                <a:blip r:embed="rId2"/>
              </a:buBlip>
              <a:defRPr sz="4092">
                <a:solidFill>
                  <a:srgbClr val="D6D5D5"/>
                </a:solidFill>
              </a:defRPr>
            </a:pPr>
            <a:r>
              <a:t>了解网络中流量的分布及其特点</a:t>
            </a:r>
          </a:p>
          <a:p>
            <a:pPr lvl="1" marL="964565" indent="-551180" defTabSz="764024">
              <a:spcBef>
                <a:spcPts val="0"/>
              </a:spcBef>
              <a:defRPr sz="2976">
                <a:solidFill>
                  <a:srgbClr val="D6D5D5"/>
                </a:solidFill>
              </a:defRPr>
            </a:pPr>
            <a:r>
              <a:t>链路占用率</a:t>
            </a:r>
          </a:p>
          <a:p>
            <a:pPr lvl="1" marL="964565" indent="-551180" defTabSz="764024">
              <a:spcBef>
                <a:spcPts val="0"/>
              </a:spcBef>
              <a:defRPr sz="2976">
                <a:solidFill>
                  <a:srgbClr val="D6D5D5"/>
                </a:solidFill>
              </a:defRPr>
            </a:pPr>
            <a:r>
              <a:t>流分布特点</a:t>
            </a:r>
          </a:p>
          <a:p>
            <a:pPr marL="568404" indent="-568404" defTabSz="764024">
              <a:spcBef>
                <a:spcPts val="1500"/>
              </a:spcBef>
              <a:buSzPct val="50000"/>
              <a:buBlip>
                <a:blip r:embed="rId2"/>
              </a:buBlip>
              <a:defRPr sz="4092"/>
            </a:pPr>
            <a:r>
              <a:t>检测网络异常的需求</a:t>
            </a:r>
          </a:p>
          <a:p>
            <a:pPr lvl="1" marL="826769" indent="-413384" defTabSz="764024">
              <a:spcBef>
                <a:spcPts val="0"/>
              </a:spcBef>
              <a:defRPr sz="2976"/>
            </a:pPr>
            <a:r>
              <a:t>DDoS攻击检测</a:t>
            </a:r>
          </a:p>
          <a:p>
            <a:pPr lvl="1" marL="826769" indent="-413384" defTabSz="764024">
              <a:spcBef>
                <a:spcPts val="0"/>
              </a:spcBef>
              <a:defRPr sz="2976"/>
            </a:pPr>
            <a:r>
              <a:t>蠕虫病毒传播检测</a:t>
            </a:r>
          </a:p>
          <a:p>
            <a:pPr lvl="1" marL="826769" indent="-413384" defTabSz="764024">
              <a:spcBef>
                <a:spcPts val="0"/>
              </a:spcBef>
              <a:defRPr sz="2976"/>
            </a:pPr>
            <a:r>
              <a:t>恶意端口扫描检测</a:t>
            </a:r>
          </a:p>
          <a:p>
            <a:pPr marL="568404" indent="-568404" defTabSz="764024">
              <a:spcBef>
                <a:spcPts val="1500"/>
              </a:spcBef>
              <a:buSzPct val="50000"/>
              <a:buBlip>
                <a:blip r:embed="rId2"/>
              </a:buBlip>
              <a:defRPr sz="4092">
                <a:solidFill>
                  <a:srgbClr val="D6D5D5"/>
                </a:solidFill>
              </a:defRPr>
            </a:pPr>
            <a:r>
              <a:t>发现、定位和诊断网络故障</a:t>
            </a:r>
          </a:p>
          <a:p>
            <a:pPr lvl="1" marL="826769" indent="-413384" defTabSz="764024">
              <a:spcBef>
                <a:spcPts val="0"/>
              </a:spcBef>
              <a:defRPr sz="2976">
                <a:solidFill>
                  <a:srgbClr val="D6D5D5"/>
                </a:solidFill>
              </a:defRPr>
            </a:pPr>
            <a:r>
              <a:t>链路拥塞</a:t>
            </a:r>
          </a:p>
          <a:p>
            <a:pPr lvl="1" marL="826769" indent="-413384" defTabSz="764024">
              <a:spcBef>
                <a:spcPts val="0"/>
              </a:spcBef>
              <a:defRPr sz="2976">
                <a:solidFill>
                  <a:srgbClr val="D6D5D5"/>
                </a:solidFill>
              </a:defRPr>
            </a:pPr>
            <a:r>
              <a:t>网络环路、黑洞</a:t>
            </a:r>
          </a:p>
          <a:p>
            <a:pPr lvl="1" marL="826769" indent="-413384" defTabSz="764024">
              <a:spcBef>
                <a:spcPts val="0"/>
              </a:spcBef>
              <a:defRPr sz="2976">
                <a:solidFill>
                  <a:srgbClr val="D6D5D5"/>
                </a:solidFill>
              </a:defRPr>
            </a:pPr>
            <a:r>
              <a:t>TCP丢包重传</a:t>
            </a:r>
          </a:p>
        </p:txBody>
      </p:sp>
      <p:sp>
        <p:nvSpPr>
          <p:cNvPr id="140" name="便于从全网视角设计流调度（QoS保障）…"/>
          <p:cNvSpPr txBox="1"/>
          <p:nvPr/>
        </p:nvSpPr>
        <p:spPr>
          <a:xfrm>
            <a:off x="12368991" y="4728797"/>
            <a:ext cx="9610499" cy="2201574"/>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rgbClr val="D6D5D5"/>
                </a:solidFill>
              </a:defRPr>
            </a:pPr>
            <a:r>
              <a:t>便于从全网视角设计流调度（QoS保障）</a:t>
            </a:r>
          </a:p>
          <a:p>
            <a:pPr marL="527843" indent="-527843" algn="l">
              <a:buSzPct val="145000"/>
              <a:buChar char="•"/>
              <a:defRPr sz="3800">
                <a:solidFill>
                  <a:srgbClr val="D6D5D5"/>
                </a:solidFill>
              </a:defRPr>
            </a:pPr>
            <a:r>
              <a:t>网络链路规划</a:t>
            </a:r>
          </a:p>
          <a:p>
            <a:pPr marL="527843" indent="-527843" algn="l">
              <a:buSzPct val="145000"/>
              <a:buChar char="•"/>
              <a:defRPr sz="3800">
                <a:solidFill>
                  <a:srgbClr val="D6D5D5"/>
                </a:solidFill>
              </a:defRPr>
            </a:pPr>
            <a:r>
              <a:t>流表缓存机制（高性能网络设备）</a:t>
            </a:r>
          </a:p>
        </p:txBody>
      </p:sp>
      <p:sp>
        <p:nvSpPr>
          <p:cNvPr id="141" name="能够及时响应/应对网络异常和攻击…"/>
          <p:cNvSpPr txBox="1"/>
          <p:nvPr/>
        </p:nvSpPr>
        <p:spPr>
          <a:xfrm>
            <a:off x="12368992" y="7663435"/>
            <a:ext cx="9610499" cy="1528475"/>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chemeClr val="accent1">
                    <a:hueOff val="114395"/>
                    <a:lumOff val="-24975"/>
                  </a:schemeClr>
                </a:solidFill>
              </a:defRPr>
            </a:pPr>
            <a:r>
              <a:t>能够及时响应/应对网络异常和攻击</a:t>
            </a:r>
          </a:p>
          <a:p>
            <a:pPr marL="527843" indent="-527843" algn="l">
              <a:buSzPct val="145000"/>
              <a:buChar char="•"/>
              <a:defRPr sz="3800">
                <a:solidFill>
                  <a:schemeClr val="accent1">
                    <a:hueOff val="114395"/>
                    <a:lumOff val="-24975"/>
                  </a:schemeClr>
                </a:solidFill>
              </a:defRPr>
            </a:pPr>
            <a:r>
              <a:t>追踪网络攻击源</a:t>
            </a:r>
          </a:p>
        </p:txBody>
      </p:sp>
      <p:sp>
        <p:nvSpPr>
          <p:cNvPr id="142" name="实现自动化网络管理与运维…"/>
          <p:cNvSpPr txBox="1"/>
          <p:nvPr/>
        </p:nvSpPr>
        <p:spPr>
          <a:xfrm>
            <a:off x="12368992" y="9924974"/>
            <a:ext cx="9610497" cy="1514476"/>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rgbClr val="D6D5D5"/>
                </a:solidFill>
              </a:defRPr>
            </a:pPr>
            <a:r>
              <a:t>实现自动化网络管理与运维</a:t>
            </a:r>
          </a:p>
          <a:p>
            <a:pPr marL="527843" indent="-527843" algn="l">
              <a:buSzPct val="145000"/>
              <a:buChar char="•"/>
              <a:defRPr sz="3800">
                <a:solidFill>
                  <a:srgbClr val="D6D5D5"/>
                </a:solidFill>
              </a:defRPr>
            </a:pPr>
            <a:r>
              <a:t>提高网络的稳定性</a:t>
            </a:r>
          </a:p>
        </p:txBody>
      </p:sp>
      <p:sp>
        <p:nvSpPr>
          <p:cNvPr id="143" name="对网络管理的作用"/>
          <p:cNvSpPr txBox="1"/>
          <p:nvPr/>
        </p:nvSpPr>
        <p:spPr>
          <a:xfrm>
            <a:off x="12375270" y="3653263"/>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solidFill>
                  <a:schemeClr val="accent1">
                    <a:hueOff val="114395"/>
                    <a:lumOff val="-24975"/>
                  </a:schemeClr>
                </a:solidFill>
              </a:defRPr>
            </a:lvl1pPr>
          </a:lstStyle>
          <a:p>
            <a:pPr/>
            <a:r>
              <a:t>对网络管理的作用</a:t>
            </a:r>
          </a:p>
        </p:txBody>
      </p:sp>
      <p:sp>
        <p:nvSpPr>
          <p:cNvPr id="144" name="箭头"/>
          <p:cNvSpPr/>
          <p:nvPr/>
        </p:nvSpPr>
        <p:spPr>
          <a:xfrm>
            <a:off x="10326235" y="5329521"/>
            <a:ext cx="1786391"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
        <p:nvSpPr>
          <p:cNvPr id="145" name="箭头"/>
          <p:cNvSpPr/>
          <p:nvPr/>
        </p:nvSpPr>
        <p:spPr>
          <a:xfrm>
            <a:off x="10326235" y="7927609"/>
            <a:ext cx="1786391" cy="1000126"/>
          </a:xfrm>
          <a:prstGeom prst="rightArrow">
            <a:avLst>
              <a:gd name="adj1" fmla="val 32000"/>
              <a:gd name="adj2" fmla="val 70555"/>
            </a:avLst>
          </a:pr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46" name="箭头"/>
          <p:cNvSpPr/>
          <p:nvPr/>
        </p:nvSpPr>
        <p:spPr>
          <a:xfrm>
            <a:off x="10326234" y="10182149"/>
            <a:ext cx="1786392"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主要内容"/>
          <p:cNvSpPr txBox="1"/>
          <p:nvPr>
            <p:ph type="title"/>
          </p:nvPr>
        </p:nvSpPr>
        <p:spPr>
          <a:prstGeom prst="rect">
            <a:avLst/>
          </a:prstGeom>
        </p:spPr>
        <p:txBody>
          <a:bodyPr/>
          <a:lstStyle>
            <a:lvl1pPr>
              <a:defRPr sz="9000"/>
            </a:lvl1pPr>
          </a:lstStyle>
          <a:p>
            <a:pPr/>
            <a:r>
              <a:t>主要内容</a:t>
            </a:r>
          </a:p>
        </p:txBody>
      </p:sp>
      <p:sp>
        <p:nvSpPr>
          <p:cNvPr id="500" name="研究背景…"/>
          <p:cNvSpPr txBox="1"/>
          <p:nvPr>
            <p:ph type="body" idx="1"/>
          </p:nvPr>
        </p:nvSpPr>
        <p:spPr>
          <a:prstGeom prst="rect">
            <a:avLst/>
          </a:prstGeom>
        </p:spPr>
        <p:txBody>
          <a:bodyPr/>
          <a:lstStyle/>
          <a:p>
            <a:pPr>
              <a:defRPr>
                <a:solidFill>
                  <a:srgbClr val="D6D5D5"/>
                </a:solidFill>
              </a:defRPr>
            </a:pPr>
            <a:r>
              <a:t>研究背景</a:t>
            </a:r>
          </a:p>
          <a:p>
            <a:pPr>
              <a:defRPr>
                <a:solidFill>
                  <a:srgbClr val="D6D5D5"/>
                </a:solidFill>
              </a:defRPr>
            </a:pPr>
            <a:r>
              <a:t>研究现状</a:t>
            </a:r>
          </a:p>
          <a:p>
            <a:pPr>
              <a:defRPr>
                <a:solidFill>
                  <a:srgbClr val="D6D5D5"/>
                </a:solidFill>
              </a:defRPr>
            </a:pPr>
            <a:r>
              <a:t>研究内容</a:t>
            </a:r>
          </a:p>
          <a:p>
            <a:pPr>
              <a:defRPr>
                <a:solidFill>
                  <a:schemeClr val="accent5">
                    <a:lumOff val="-29866"/>
                  </a:schemeClr>
                </a:solidFill>
              </a:defRPr>
            </a:pPr>
            <a:r>
              <a:t>研究计划</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Junnan Li"/>
          <p:cNvSpPr txBox="1"/>
          <p:nvPr>
            <p:ph type="body" idx="13"/>
          </p:nvPr>
        </p:nvSpPr>
        <p:spPr>
          <a:xfrm>
            <a:off x="4833937" y="8947546"/>
            <a:ext cx="14716126" cy="676175"/>
          </a:xfrm>
          <a:prstGeom prst="rect">
            <a:avLst/>
          </a:prstGeom>
        </p:spPr>
        <p:txBody>
          <a:bodyPr/>
          <a:lstStyle>
            <a:lvl1pPr>
              <a:defRPr sz="3600"/>
            </a:lvl1pPr>
          </a:lstStyle>
          <a:p>
            <a:pPr/>
            <a:r>
              <a:t>–Junnan Li</a:t>
            </a:r>
          </a:p>
        </p:txBody>
      </p:sp>
      <p:sp>
        <p:nvSpPr>
          <p:cNvPr id="504" name="“Thank you !”"/>
          <p:cNvSpPr txBox="1"/>
          <p:nvPr>
            <p:ph type="body" idx="14"/>
          </p:nvPr>
        </p:nvSpPr>
        <p:spPr>
          <a:xfrm>
            <a:off x="4833937" y="5850309"/>
            <a:ext cx="14716126" cy="1158132"/>
          </a:xfrm>
          <a:prstGeom prst="rect">
            <a:avLst/>
          </a:prstGeom>
        </p:spPr>
        <p:txBody>
          <a:bodyPr/>
          <a:lstStyle>
            <a:lvl1pPr>
              <a:defRPr sz="7200">
                <a:latin typeface="Times New Roman"/>
                <a:ea typeface="Times New Roman"/>
                <a:cs typeface="Times New Roman"/>
                <a:sym typeface="Times New Roman"/>
              </a:defRPr>
            </a:lvl1pPr>
          </a:lstStyle>
          <a:p>
            <a:pPr/>
            <a:r>
              <a:t>“Thank you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网络测量对网络管理至关重要"/>
          <p:cNvSpPr txBox="1"/>
          <p:nvPr>
            <p:ph type="title"/>
          </p:nvPr>
        </p:nvSpPr>
        <p:spPr>
          <a:prstGeom prst="rect">
            <a:avLst/>
          </a:prstGeom>
        </p:spPr>
        <p:txBody>
          <a:bodyPr/>
          <a:lstStyle>
            <a:lvl1pPr>
              <a:defRPr sz="9000"/>
            </a:lvl1pPr>
          </a:lstStyle>
          <a:p>
            <a:pPr/>
            <a:r>
              <a:t>网络测量对网络管理至关重要</a:t>
            </a:r>
          </a:p>
        </p:txBody>
      </p:sp>
      <p:sp>
        <p:nvSpPr>
          <p:cNvPr id="149" name="网络测量的作用…"/>
          <p:cNvSpPr txBox="1"/>
          <p:nvPr>
            <p:ph type="body" sz="quarter" idx="1"/>
          </p:nvPr>
        </p:nvSpPr>
        <p:spPr>
          <a:xfrm>
            <a:off x="1982390" y="3848100"/>
            <a:ext cx="8100179" cy="8016441"/>
          </a:xfrm>
          <a:prstGeom prst="rect">
            <a:avLst/>
          </a:prstGeom>
        </p:spPr>
        <p:txBody>
          <a:bodyPr anchor="t"/>
          <a:lstStyle/>
          <a:p>
            <a:pPr marL="0" indent="0" defTabSz="764024">
              <a:spcBef>
                <a:spcPts val="3100"/>
              </a:spcBef>
              <a:buSzTx/>
              <a:buNone/>
              <a:defRPr b="1" sz="4092"/>
            </a:pPr>
            <a:r>
              <a:rPr sz="4650"/>
              <a:t>网络测量的作用</a:t>
            </a:r>
          </a:p>
          <a:p>
            <a:pPr marL="568404" indent="-568404" defTabSz="764024">
              <a:spcBef>
                <a:spcPts val="1500"/>
              </a:spcBef>
              <a:buSzPct val="50000"/>
              <a:buBlip>
                <a:blip r:embed="rId2"/>
              </a:buBlip>
              <a:defRPr sz="4092">
                <a:solidFill>
                  <a:srgbClr val="D6D5D5"/>
                </a:solidFill>
              </a:defRPr>
            </a:pPr>
            <a:r>
              <a:t>了解网络中流量的分布及其特点</a:t>
            </a:r>
          </a:p>
          <a:p>
            <a:pPr lvl="1" marL="964565" indent="-551180" defTabSz="764024">
              <a:spcBef>
                <a:spcPts val="0"/>
              </a:spcBef>
              <a:defRPr sz="2976">
                <a:solidFill>
                  <a:srgbClr val="D6D5D5"/>
                </a:solidFill>
              </a:defRPr>
            </a:pPr>
            <a:r>
              <a:t>链路占用率</a:t>
            </a:r>
          </a:p>
          <a:p>
            <a:pPr lvl="1" marL="964565" indent="-551180" defTabSz="764024">
              <a:spcBef>
                <a:spcPts val="0"/>
              </a:spcBef>
              <a:defRPr sz="2976">
                <a:solidFill>
                  <a:srgbClr val="D6D5D5"/>
                </a:solidFill>
              </a:defRPr>
            </a:pPr>
            <a:r>
              <a:t>流分布特点</a:t>
            </a:r>
          </a:p>
          <a:p>
            <a:pPr marL="568404" indent="-568404" defTabSz="764024">
              <a:spcBef>
                <a:spcPts val="1500"/>
              </a:spcBef>
              <a:buSzPct val="50000"/>
              <a:buBlip>
                <a:blip r:embed="rId2"/>
              </a:buBlip>
              <a:defRPr sz="4092">
                <a:solidFill>
                  <a:srgbClr val="D6D5D5"/>
                </a:solidFill>
              </a:defRPr>
            </a:pPr>
            <a:r>
              <a:t>检测网络异常的需求</a:t>
            </a:r>
          </a:p>
          <a:p>
            <a:pPr lvl="1" marL="826769" indent="-413384" defTabSz="764024">
              <a:spcBef>
                <a:spcPts val="0"/>
              </a:spcBef>
              <a:defRPr sz="2976">
                <a:solidFill>
                  <a:srgbClr val="D6D5D5"/>
                </a:solidFill>
              </a:defRPr>
            </a:pPr>
            <a:r>
              <a:t>DDoS攻击检测</a:t>
            </a:r>
          </a:p>
          <a:p>
            <a:pPr lvl="1" marL="826769" indent="-413384" defTabSz="764024">
              <a:spcBef>
                <a:spcPts val="0"/>
              </a:spcBef>
              <a:defRPr sz="2976">
                <a:solidFill>
                  <a:srgbClr val="D6D5D5"/>
                </a:solidFill>
              </a:defRPr>
            </a:pPr>
            <a:r>
              <a:t>蠕虫病毒传播检测</a:t>
            </a:r>
          </a:p>
          <a:p>
            <a:pPr lvl="1" marL="826769" indent="-413384" defTabSz="764024">
              <a:spcBef>
                <a:spcPts val="0"/>
              </a:spcBef>
              <a:defRPr sz="2976">
                <a:solidFill>
                  <a:srgbClr val="D6D5D5"/>
                </a:solidFill>
              </a:defRPr>
            </a:pPr>
            <a:r>
              <a:t>恶意端口扫描检测</a:t>
            </a:r>
          </a:p>
          <a:p>
            <a:pPr marL="568404" indent="-568404" defTabSz="764024">
              <a:spcBef>
                <a:spcPts val="1500"/>
              </a:spcBef>
              <a:buSzPct val="50000"/>
              <a:buBlip>
                <a:blip r:embed="rId2"/>
              </a:buBlip>
              <a:defRPr sz="4092"/>
            </a:pPr>
            <a:r>
              <a:t>发现、定位和诊断网络故障</a:t>
            </a:r>
          </a:p>
          <a:p>
            <a:pPr lvl="1" marL="826769" indent="-413384" defTabSz="764024">
              <a:spcBef>
                <a:spcPts val="0"/>
              </a:spcBef>
              <a:defRPr sz="2976"/>
            </a:pPr>
            <a:r>
              <a:t>链路拥塞</a:t>
            </a:r>
          </a:p>
          <a:p>
            <a:pPr lvl="1" marL="826769" indent="-413384" defTabSz="764024">
              <a:spcBef>
                <a:spcPts val="0"/>
              </a:spcBef>
              <a:defRPr sz="2976"/>
            </a:pPr>
            <a:r>
              <a:t>网络环路、黑洞</a:t>
            </a:r>
          </a:p>
          <a:p>
            <a:pPr lvl="1" marL="826769" indent="-413384" defTabSz="764024">
              <a:spcBef>
                <a:spcPts val="0"/>
              </a:spcBef>
              <a:defRPr sz="2976"/>
            </a:pPr>
            <a:r>
              <a:t>TCP丢包重传</a:t>
            </a:r>
          </a:p>
        </p:txBody>
      </p:sp>
      <p:sp>
        <p:nvSpPr>
          <p:cNvPr id="150" name="便于从全网视角设计流调度（QoS保障）…"/>
          <p:cNvSpPr txBox="1"/>
          <p:nvPr/>
        </p:nvSpPr>
        <p:spPr>
          <a:xfrm>
            <a:off x="12368991" y="4728797"/>
            <a:ext cx="9610499" cy="2201574"/>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rgbClr val="D6D5D5"/>
                </a:solidFill>
              </a:defRPr>
            </a:pPr>
            <a:r>
              <a:t>便于从全网视角设计流调度（QoS保障）</a:t>
            </a:r>
          </a:p>
          <a:p>
            <a:pPr marL="527843" indent="-527843" algn="l">
              <a:buSzPct val="145000"/>
              <a:buChar char="•"/>
              <a:defRPr sz="3800">
                <a:solidFill>
                  <a:srgbClr val="D6D5D5"/>
                </a:solidFill>
              </a:defRPr>
            </a:pPr>
            <a:r>
              <a:t>网络链路规划</a:t>
            </a:r>
          </a:p>
          <a:p>
            <a:pPr marL="527843" indent="-527843" algn="l">
              <a:buSzPct val="145000"/>
              <a:buChar char="•"/>
              <a:defRPr sz="3800">
                <a:solidFill>
                  <a:srgbClr val="D6D5D5"/>
                </a:solidFill>
              </a:defRPr>
            </a:pPr>
            <a:r>
              <a:t>流表缓存机制（高性能网络设备）</a:t>
            </a:r>
          </a:p>
        </p:txBody>
      </p:sp>
      <p:sp>
        <p:nvSpPr>
          <p:cNvPr id="151" name="能够及时响应/应对网络异常和攻击…"/>
          <p:cNvSpPr txBox="1"/>
          <p:nvPr/>
        </p:nvSpPr>
        <p:spPr>
          <a:xfrm>
            <a:off x="12368992" y="7663435"/>
            <a:ext cx="9610499" cy="1528475"/>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rgbClr val="D6D5D5"/>
                </a:solidFill>
              </a:defRPr>
            </a:pPr>
            <a:r>
              <a:t>能够及时响应/应对网络异常和攻击</a:t>
            </a:r>
          </a:p>
          <a:p>
            <a:pPr marL="527843" indent="-527843" algn="l">
              <a:buSzPct val="145000"/>
              <a:buChar char="•"/>
              <a:defRPr sz="3800">
                <a:solidFill>
                  <a:srgbClr val="D6D5D5"/>
                </a:solidFill>
              </a:defRPr>
            </a:pPr>
            <a:r>
              <a:t>追踪网络攻击源</a:t>
            </a:r>
          </a:p>
        </p:txBody>
      </p:sp>
      <p:sp>
        <p:nvSpPr>
          <p:cNvPr id="152" name="实现自动化网络管理与运维…"/>
          <p:cNvSpPr txBox="1"/>
          <p:nvPr/>
        </p:nvSpPr>
        <p:spPr>
          <a:xfrm>
            <a:off x="12368992" y="9924974"/>
            <a:ext cx="9610497"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chemeClr val="accent1">
                    <a:hueOff val="114395"/>
                    <a:lumOff val="-24975"/>
                  </a:schemeClr>
                </a:solidFill>
              </a:defRPr>
            </a:pPr>
            <a:r>
              <a:t>实现自动化网络管理与运维</a:t>
            </a:r>
          </a:p>
          <a:p>
            <a:pPr marL="527843" indent="-527843" algn="l">
              <a:buSzPct val="145000"/>
              <a:buChar char="•"/>
              <a:defRPr sz="3800">
                <a:solidFill>
                  <a:schemeClr val="accent1">
                    <a:hueOff val="114395"/>
                    <a:lumOff val="-24975"/>
                  </a:schemeClr>
                </a:solidFill>
              </a:defRPr>
            </a:pPr>
            <a:r>
              <a:t>提高网络的稳定性</a:t>
            </a:r>
          </a:p>
        </p:txBody>
      </p:sp>
      <p:sp>
        <p:nvSpPr>
          <p:cNvPr id="153" name="对网络管理的作用"/>
          <p:cNvSpPr txBox="1"/>
          <p:nvPr/>
        </p:nvSpPr>
        <p:spPr>
          <a:xfrm>
            <a:off x="12375270" y="3653263"/>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solidFill>
                  <a:schemeClr val="accent1">
                    <a:hueOff val="114395"/>
                    <a:lumOff val="-24975"/>
                  </a:schemeClr>
                </a:solidFill>
              </a:defRPr>
            </a:lvl1pPr>
          </a:lstStyle>
          <a:p>
            <a:pPr/>
            <a:r>
              <a:t>对网络管理的作用</a:t>
            </a:r>
          </a:p>
        </p:txBody>
      </p:sp>
      <p:sp>
        <p:nvSpPr>
          <p:cNvPr id="154" name="箭头"/>
          <p:cNvSpPr/>
          <p:nvPr/>
        </p:nvSpPr>
        <p:spPr>
          <a:xfrm>
            <a:off x="10326235" y="5329521"/>
            <a:ext cx="1786391"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
        <p:nvSpPr>
          <p:cNvPr id="155" name="箭头"/>
          <p:cNvSpPr/>
          <p:nvPr/>
        </p:nvSpPr>
        <p:spPr>
          <a:xfrm>
            <a:off x="10326235" y="7927609"/>
            <a:ext cx="1786391"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
        <p:nvSpPr>
          <p:cNvPr id="156" name="箭头"/>
          <p:cNvSpPr/>
          <p:nvPr/>
        </p:nvSpPr>
        <p:spPr>
          <a:xfrm>
            <a:off x="10326234" y="10182149"/>
            <a:ext cx="1786392" cy="1000126"/>
          </a:xfrm>
          <a:prstGeom prst="rightArrow">
            <a:avLst>
              <a:gd name="adj1" fmla="val 32000"/>
              <a:gd name="adj2" fmla="val 70555"/>
            </a:avLst>
          </a:pr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网络测量对网络管理至关重要"/>
          <p:cNvSpPr txBox="1"/>
          <p:nvPr>
            <p:ph type="title"/>
          </p:nvPr>
        </p:nvSpPr>
        <p:spPr>
          <a:prstGeom prst="rect">
            <a:avLst/>
          </a:prstGeom>
        </p:spPr>
        <p:txBody>
          <a:bodyPr/>
          <a:lstStyle>
            <a:lvl1pPr>
              <a:defRPr sz="9000"/>
            </a:lvl1pPr>
          </a:lstStyle>
          <a:p>
            <a:pPr/>
            <a:r>
              <a:t>网络测量对网络管理至关重要</a:t>
            </a:r>
          </a:p>
        </p:txBody>
      </p:sp>
      <p:sp>
        <p:nvSpPr>
          <p:cNvPr id="159" name="网络测量的作用…"/>
          <p:cNvSpPr txBox="1"/>
          <p:nvPr>
            <p:ph type="body" sz="quarter" idx="1"/>
          </p:nvPr>
        </p:nvSpPr>
        <p:spPr>
          <a:xfrm>
            <a:off x="1982390" y="3848100"/>
            <a:ext cx="8100179" cy="8016441"/>
          </a:xfrm>
          <a:prstGeom prst="rect">
            <a:avLst/>
          </a:prstGeom>
        </p:spPr>
        <p:txBody>
          <a:bodyPr anchor="t"/>
          <a:lstStyle/>
          <a:p>
            <a:pPr marL="0" indent="0" defTabSz="764024">
              <a:spcBef>
                <a:spcPts val="3100"/>
              </a:spcBef>
              <a:buSzTx/>
              <a:buNone/>
              <a:defRPr b="1" sz="4092"/>
            </a:pPr>
            <a:r>
              <a:rPr sz="4650"/>
              <a:t>网络测量的作用</a:t>
            </a:r>
          </a:p>
          <a:p>
            <a:pPr marL="568404" indent="-568404" defTabSz="764024">
              <a:spcBef>
                <a:spcPts val="1500"/>
              </a:spcBef>
              <a:buSzPct val="50000"/>
              <a:buBlip>
                <a:blip r:embed="rId2"/>
              </a:buBlip>
              <a:defRPr sz="4092"/>
            </a:pPr>
            <a:r>
              <a:t>了解网络中流量的分布及其特点</a:t>
            </a:r>
          </a:p>
          <a:p>
            <a:pPr lvl="1" marL="964565" indent="-551180" defTabSz="764024">
              <a:spcBef>
                <a:spcPts val="0"/>
              </a:spcBef>
              <a:defRPr sz="2976"/>
            </a:pPr>
            <a:r>
              <a:t>链路占用率</a:t>
            </a:r>
          </a:p>
          <a:p>
            <a:pPr lvl="1" marL="964565" indent="-551180" defTabSz="764024">
              <a:spcBef>
                <a:spcPts val="0"/>
              </a:spcBef>
              <a:defRPr sz="2976"/>
            </a:pPr>
            <a:r>
              <a:t>流分布特点</a:t>
            </a:r>
          </a:p>
          <a:p>
            <a:pPr marL="568404" indent="-568404" defTabSz="764024">
              <a:spcBef>
                <a:spcPts val="1500"/>
              </a:spcBef>
              <a:buSzPct val="50000"/>
              <a:buBlip>
                <a:blip r:embed="rId2"/>
              </a:buBlip>
              <a:defRPr sz="4092"/>
            </a:pPr>
            <a:r>
              <a:t>检测网络异常的需求</a:t>
            </a:r>
          </a:p>
          <a:p>
            <a:pPr lvl="1" marL="826769" indent="-413384" defTabSz="764024">
              <a:spcBef>
                <a:spcPts val="0"/>
              </a:spcBef>
              <a:defRPr sz="2976"/>
            </a:pPr>
            <a:r>
              <a:t>DDoS攻击检测</a:t>
            </a:r>
          </a:p>
          <a:p>
            <a:pPr lvl="1" marL="826769" indent="-413384" defTabSz="764024">
              <a:spcBef>
                <a:spcPts val="0"/>
              </a:spcBef>
              <a:defRPr sz="2976"/>
            </a:pPr>
            <a:r>
              <a:t>蠕虫病毒传播检测</a:t>
            </a:r>
          </a:p>
          <a:p>
            <a:pPr lvl="1" marL="826769" indent="-413384" defTabSz="764024">
              <a:spcBef>
                <a:spcPts val="0"/>
              </a:spcBef>
              <a:defRPr sz="2976"/>
            </a:pPr>
            <a:r>
              <a:t>恶意端口扫描检测</a:t>
            </a:r>
          </a:p>
          <a:p>
            <a:pPr marL="568404" indent="-568404" defTabSz="764024">
              <a:spcBef>
                <a:spcPts val="1500"/>
              </a:spcBef>
              <a:buSzPct val="50000"/>
              <a:buBlip>
                <a:blip r:embed="rId2"/>
              </a:buBlip>
              <a:defRPr sz="4092"/>
            </a:pPr>
            <a:r>
              <a:t>发现、定位和诊断网络故障</a:t>
            </a:r>
          </a:p>
          <a:p>
            <a:pPr lvl="1" marL="826769" indent="-413384" defTabSz="764024">
              <a:spcBef>
                <a:spcPts val="0"/>
              </a:spcBef>
              <a:defRPr sz="2976"/>
            </a:pPr>
            <a:r>
              <a:t>链路拥塞</a:t>
            </a:r>
          </a:p>
          <a:p>
            <a:pPr lvl="1" marL="826769" indent="-413384" defTabSz="764024">
              <a:spcBef>
                <a:spcPts val="0"/>
              </a:spcBef>
              <a:defRPr sz="2976"/>
            </a:pPr>
            <a:r>
              <a:t>网络环路、黑洞</a:t>
            </a:r>
          </a:p>
          <a:p>
            <a:pPr lvl="1" marL="826769" indent="-413384" defTabSz="764024">
              <a:spcBef>
                <a:spcPts val="0"/>
              </a:spcBef>
              <a:defRPr sz="2976"/>
            </a:pPr>
            <a:r>
              <a:t>TCP丢包重传</a:t>
            </a:r>
          </a:p>
        </p:txBody>
      </p:sp>
      <p:sp>
        <p:nvSpPr>
          <p:cNvPr id="160" name="便于从全网视角设计流调度（QoS保障）…"/>
          <p:cNvSpPr txBox="1"/>
          <p:nvPr/>
        </p:nvSpPr>
        <p:spPr>
          <a:xfrm>
            <a:off x="12368991" y="4728797"/>
            <a:ext cx="9610499" cy="2201574"/>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chemeClr val="accent1">
                    <a:hueOff val="114395"/>
                    <a:lumOff val="-24975"/>
                  </a:schemeClr>
                </a:solidFill>
              </a:defRPr>
            </a:pPr>
            <a:r>
              <a:t>便于从全网视角设计流调度（QoS保障）</a:t>
            </a:r>
          </a:p>
          <a:p>
            <a:pPr marL="527843" indent="-527843" algn="l">
              <a:buSzPct val="145000"/>
              <a:buChar char="•"/>
              <a:defRPr sz="3800">
                <a:solidFill>
                  <a:schemeClr val="accent1">
                    <a:hueOff val="114395"/>
                    <a:lumOff val="-24975"/>
                  </a:schemeClr>
                </a:solidFill>
              </a:defRPr>
            </a:pPr>
            <a:r>
              <a:t>网络链路规划</a:t>
            </a:r>
          </a:p>
          <a:p>
            <a:pPr marL="527843" indent="-527843" algn="l">
              <a:buSzPct val="145000"/>
              <a:buChar char="•"/>
              <a:defRPr sz="3800">
                <a:solidFill>
                  <a:schemeClr val="accent1">
                    <a:hueOff val="114395"/>
                    <a:lumOff val="-24975"/>
                  </a:schemeClr>
                </a:solidFill>
              </a:defRPr>
            </a:pPr>
            <a:r>
              <a:t>流表缓存机制（高性能网络设备）</a:t>
            </a:r>
          </a:p>
        </p:txBody>
      </p:sp>
      <p:sp>
        <p:nvSpPr>
          <p:cNvPr id="161" name="能够及时响应/应对网络异常和攻击…"/>
          <p:cNvSpPr txBox="1"/>
          <p:nvPr/>
        </p:nvSpPr>
        <p:spPr>
          <a:xfrm>
            <a:off x="12368992" y="7663435"/>
            <a:ext cx="9610499" cy="1528475"/>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chemeClr val="accent1">
                    <a:hueOff val="114395"/>
                    <a:lumOff val="-24975"/>
                  </a:schemeClr>
                </a:solidFill>
              </a:defRPr>
            </a:pPr>
            <a:r>
              <a:t>能够及时响应/应对网络异常和攻击</a:t>
            </a:r>
          </a:p>
          <a:p>
            <a:pPr marL="527843" indent="-527843" algn="l">
              <a:buSzPct val="145000"/>
              <a:buChar char="•"/>
              <a:defRPr sz="3800">
                <a:solidFill>
                  <a:schemeClr val="accent1">
                    <a:hueOff val="114395"/>
                    <a:lumOff val="-24975"/>
                  </a:schemeClr>
                </a:solidFill>
              </a:defRPr>
            </a:pPr>
            <a:r>
              <a:t>追踪网络攻击源</a:t>
            </a:r>
          </a:p>
        </p:txBody>
      </p:sp>
      <p:sp>
        <p:nvSpPr>
          <p:cNvPr id="162" name="实现自动化网络管理与运维…"/>
          <p:cNvSpPr txBox="1"/>
          <p:nvPr/>
        </p:nvSpPr>
        <p:spPr>
          <a:xfrm>
            <a:off x="12368992" y="9924974"/>
            <a:ext cx="9610497"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27843" indent="-527843" algn="l">
              <a:buSzPct val="145000"/>
              <a:buChar char="•"/>
              <a:defRPr sz="3800">
                <a:solidFill>
                  <a:schemeClr val="accent1">
                    <a:hueOff val="114395"/>
                    <a:lumOff val="-24975"/>
                  </a:schemeClr>
                </a:solidFill>
              </a:defRPr>
            </a:pPr>
            <a:r>
              <a:t>实现自动化网络管理与运维</a:t>
            </a:r>
          </a:p>
          <a:p>
            <a:pPr marL="527843" indent="-527843" algn="l">
              <a:buSzPct val="145000"/>
              <a:buChar char="•"/>
              <a:defRPr sz="3800">
                <a:solidFill>
                  <a:schemeClr val="accent1">
                    <a:hueOff val="114395"/>
                    <a:lumOff val="-24975"/>
                  </a:schemeClr>
                </a:solidFill>
              </a:defRPr>
            </a:pPr>
            <a:r>
              <a:t>提高网络的稳定性</a:t>
            </a:r>
          </a:p>
        </p:txBody>
      </p:sp>
      <p:sp>
        <p:nvSpPr>
          <p:cNvPr id="163" name="对网络管理的作用"/>
          <p:cNvSpPr txBox="1"/>
          <p:nvPr/>
        </p:nvSpPr>
        <p:spPr>
          <a:xfrm>
            <a:off x="12375270" y="3653263"/>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solidFill>
                  <a:schemeClr val="accent1">
                    <a:hueOff val="114395"/>
                    <a:lumOff val="-24975"/>
                  </a:schemeClr>
                </a:solidFill>
              </a:defRPr>
            </a:lvl1pPr>
          </a:lstStyle>
          <a:p>
            <a:pPr/>
            <a:r>
              <a:t>对网络管理的作用</a:t>
            </a:r>
          </a:p>
        </p:txBody>
      </p:sp>
      <p:sp>
        <p:nvSpPr>
          <p:cNvPr id="164" name="箭头"/>
          <p:cNvSpPr/>
          <p:nvPr/>
        </p:nvSpPr>
        <p:spPr>
          <a:xfrm>
            <a:off x="10326235" y="5329521"/>
            <a:ext cx="1786391" cy="1000126"/>
          </a:xfrm>
          <a:prstGeom prst="rightArrow">
            <a:avLst>
              <a:gd name="adj1" fmla="val 32000"/>
              <a:gd name="adj2" fmla="val 70555"/>
            </a:avLst>
          </a:pr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65" name="箭头"/>
          <p:cNvSpPr/>
          <p:nvPr/>
        </p:nvSpPr>
        <p:spPr>
          <a:xfrm>
            <a:off x="10326235" y="7927609"/>
            <a:ext cx="1786391" cy="1000126"/>
          </a:xfrm>
          <a:prstGeom prst="rightArrow">
            <a:avLst>
              <a:gd name="adj1" fmla="val 32000"/>
              <a:gd name="adj2" fmla="val 70555"/>
            </a:avLst>
          </a:pr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66" name="箭头"/>
          <p:cNvSpPr/>
          <p:nvPr/>
        </p:nvSpPr>
        <p:spPr>
          <a:xfrm>
            <a:off x="10326234" y="10182149"/>
            <a:ext cx="1786392" cy="1000126"/>
          </a:xfrm>
          <a:prstGeom prst="rightArrow">
            <a:avLst>
              <a:gd name="adj1" fmla="val 32000"/>
              <a:gd name="adj2" fmla="val 70555"/>
            </a:avLst>
          </a:pr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网络测量面临的挑战"/>
          <p:cNvSpPr txBox="1"/>
          <p:nvPr>
            <p:ph type="title"/>
          </p:nvPr>
        </p:nvSpPr>
        <p:spPr>
          <a:prstGeom prst="rect">
            <a:avLst/>
          </a:prstGeom>
        </p:spPr>
        <p:txBody>
          <a:bodyPr/>
          <a:lstStyle>
            <a:lvl1pPr>
              <a:defRPr sz="9000"/>
            </a:lvl1pPr>
          </a:lstStyle>
          <a:p>
            <a:pPr/>
            <a:r>
              <a:t>网络测量面临的挑战</a:t>
            </a:r>
          </a:p>
        </p:txBody>
      </p:sp>
      <p:sp>
        <p:nvSpPr>
          <p:cNvPr id="169" name="现有的测量算法种类繁多，而定制的测量系统的开发周期长，成本高…"/>
          <p:cNvSpPr txBox="1"/>
          <p:nvPr>
            <p:ph type="body" sz="half" idx="1"/>
          </p:nvPr>
        </p:nvSpPr>
        <p:spPr>
          <a:xfrm>
            <a:off x="1934765" y="4296434"/>
            <a:ext cx="10992205" cy="7996073"/>
          </a:xfrm>
          <a:prstGeom prst="rect">
            <a:avLst/>
          </a:prstGeom>
        </p:spPr>
        <p:txBody>
          <a:bodyPr anchor="t"/>
          <a:lstStyle/>
          <a:p>
            <a:pPr marL="531733" indent="-531733" defTabSz="714732">
              <a:spcBef>
                <a:spcPts val="1400"/>
              </a:spcBef>
              <a:buSzPct val="50000"/>
              <a:buBlip>
                <a:blip r:embed="rId2"/>
              </a:buBlip>
              <a:defRPr sz="4350"/>
            </a:pPr>
            <a:r>
              <a:t>现有的测量算法种类繁多，而定制的测量系统的开发周期长，成本高</a:t>
            </a:r>
          </a:p>
          <a:p>
            <a:pPr lvl="1" marL="918448" indent="-531733" defTabSz="714732">
              <a:spcBef>
                <a:spcPts val="0"/>
              </a:spcBef>
              <a:defRPr sz="3828"/>
            </a:pPr>
            <a:r>
              <a:t>counting-based</a:t>
            </a:r>
          </a:p>
          <a:p>
            <a:pPr lvl="1" marL="918448" indent="-531733" defTabSz="714732">
              <a:spcBef>
                <a:spcPts val="0"/>
              </a:spcBef>
              <a:defRPr sz="3828"/>
            </a:pPr>
            <a:r>
              <a:t>sketch-based</a:t>
            </a:r>
          </a:p>
          <a:p>
            <a:pPr lvl="1" marL="918448" indent="-531733" defTabSz="714732">
              <a:spcBef>
                <a:spcPts val="0"/>
              </a:spcBef>
              <a:defRPr sz="3828"/>
            </a:pPr>
            <a:r>
              <a:t>rule-based</a:t>
            </a:r>
          </a:p>
          <a:p>
            <a:pPr lvl="1" marL="918448" indent="-531733" defTabSz="714732">
              <a:spcBef>
                <a:spcPts val="0"/>
              </a:spcBef>
              <a:defRPr sz="3828"/>
            </a:pPr>
            <a:r>
              <a:t>sample-based</a:t>
            </a:r>
          </a:p>
          <a:p>
            <a:pPr marL="531733" indent="-531733" defTabSz="714732">
              <a:spcBef>
                <a:spcPts val="1400"/>
              </a:spcBef>
              <a:buSzPct val="50000"/>
              <a:buBlip>
                <a:blip r:embed="rId2"/>
              </a:buBlip>
              <a:defRPr sz="4350">
                <a:solidFill>
                  <a:srgbClr val="D6D5D5"/>
                </a:solidFill>
              </a:defRPr>
            </a:pPr>
            <a:r>
              <a:t>网络规模不断变大，而测量设备资源受限</a:t>
            </a:r>
          </a:p>
          <a:p>
            <a:pPr lvl="1" marL="918448" indent="-531733" defTabSz="714732">
              <a:spcBef>
                <a:spcPts val="0"/>
              </a:spcBef>
              <a:defRPr sz="3828">
                <a:solidFill>
                  <a:srgbClr val="D6D5D5"/>
                </a:solidFill>
              </a:defRPr>
            </a:pPr>
            <a:r>
              <a:t>网络主机数量增加（移动终端、物联网设备）</a:t>
            </a:r>
          </a:p>
          <a:p>
            <a:pPr lvl="1" marL="918448" indent="-531733" defTabSz="714732">
              <a:spcBef>
                <a:spcPts val="0"/>
              </a:spcBef>
              <a:defRPr sz="3828">
                <a:solidFill>
                  <a:srgbClr val="D6D5D5"/>
                </a:solidFill>
              </a:defRPr>
            </a:pPr>
            <a:r>
              <a:t>网络流量不断增加</a:t>
            </a:r>
          </a:p>
          <a:p>
            <a:pPr marL="531733" indent="-531733" defTabSz="714732">
              <a:spcBef>
                <a:spcPts val="1400"/>
              </a:spcBef>
              <a:buSzPct val="50000"/>
              <a:buBlip>
                <a:blip r:embed="rId2"/>
              </a:buBlip>
              <a:defRPr sz="4350">
                <a:solidFill>
                  <a:srgbClr val="D6D5D5"/>
                </a:solidFill>
              </a:defRPr>
            </a:pPr>
            <a:r>
              <a:t>现有测量系统的实时性不高</a:t>
            </a:r>
          </a:p>
          <a:p>
            <a:pPr lvl="1" marL="918448" indent="-531733" defTabSz="714732">
              <a:spcBef>
                <a:spcPts val="0"/>
              </a:spcBef>
              <a:defRPr sz="3828">
                <a:solidFill>
                  <a:srgbClr val="D6D5D5"/>
                </a:solidFill>
              </a:defRPr>
            </a:pPr>
            <a:r>
              <a:t>低延时的应用服务</a:t>
            </a:r>
          </a:p>
        </p:txBody>
      </p:sp>
      <p:sp>
        <p:nvSpPr>
          <p:cNvPr id="170" name="缺少一种通用的可扩展测量流水线模型（extensibility）"/>
          <p:cNvSpPr txBox="1"/>
          <p:nvPr/>
        </p:nvSpPr>
        <p:spPr>
          <a:xfrm>
            <a:off x="14140791" y="4983162"/>
            <a:ext cx="8308624"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chemeClr val="accent1">
                    <a:hueOff val="114395"/>
                    <a:lumOff val="-24975"/>
                  </a:schemeClr>
                </a:solidFill>
              </a:defRPr>
            </a:lvl1pPr>
          </a:lstStyle>
          <a:p>
            <a:pPr/>
            <a:r>
              <a:t>缺少一种通用的可扩展测量流水线模型（extensibility）</a:t>
            </a:r>
          </a:p>
        </p:txBody>
      </p:sp>
      <p:sp>
        <p:nvSpPr>
          <p:cNvPr id="171" name="缺少一个具有良好可扩展性的测量系统（scalability）"/>
          <p:cNvSpPr txBox="1"/>
          <p:nvPr/>
        </p:nvSpPr>
        <p:spPr>
          <a:xfrm>
            <a:off x="14149348" y="7983311"/>
            <a:ext cx="8291510" cy="1514476"/>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rgbClr val="D6D5D5"/>
                </a:solidFill>
              </a:defRPr>
            </a:lvl1pPr>
          </a:lstStyle>
          <a:p>
            <a:pPr/>
            <a:r>
              <a:t>缺少一个具有良好可扩展性的测量系统（scalability）</a:t>
            </a:r>
          </a:p>
        </p:txBody>
      </p:sp>
      <p:sp>
        <p:nvSpPr>
          <p:cNvPr id="172" name="缺少一个实时性、准确性高的测量系统（Timely &amp; Accuracy）"/>
          <p:cNvSpPr txBox="1"/>
          <p:nvPr/>
        </p:nvSpPr>
        <p:spPr>
          <a:xfrm>
            <a:off x="14165440" y="10751260"/>
            <a:ext cx="8259326" cy="1514476"/>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rgbClr val="D6D5D5"/>
                </a:solidFill>
              </a:defRPr>
            </a:lvl1pPr>
          </a:lstStyle>
          <a:p>
            <a:pPr/>
            <a:r>
              <a:t>缺少一个实时性、准确性高的测量系统（Timely &amp; Accuracy）</a:t>
            </a:r>
          </a:p>
        </p:txBody>
      </p:sp>
      <p:sp>
        <p:nvSpPr>
          <p:cNvPr id="173" name="网络测量面临的挑战"/>
          <p:cNvSpPr txBox="1"/>
          <p:nvPr/>
        </p:nvSpPr>
        <p:spPr>
          <a:xfrm>
            <a:off x="14018333" y="3218288"/>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solidFill>
                  <a:schemeClr val="accent1">
                    <a:hueOff val="114395"/>
                    <a:lumOff val="-24975"/>
                  </a:schemeClr>
                </a:solidFill>
              </a:defRPr>
            </a:lvl1pPr>
          </a:lstStyle>
          <a:p>
            <a:pPr/>
            <a:r>
              <a:t>网络测量面临的挑战</a:t>
            </a:r>
          </a:p>
        </p:txBody>
      </p:sp>
      <p:sp>
        <p:nvSpPr>
          <p:cNvPr id="174" name="网络测量现状"/>
          <p:cNvSpPr txBox="1"/>
          <p:nvPr/>
        </p:nvSpPr>
        <p:spPr>
          <a:xfrm>
            <a:off x="2000958" y="3218288"/>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500"/>
            </a:lvl1pPr>
          </a:lstStyle>
          <a:p>
            <a:pPr/>
            <a:r>
              <a:t>网络测量现状</a:t>
            </a:r>
          </a:p>
        </p:txBody>
      </p:sp>
      <p:sp>
        <p:nvSpPr>
          <p:cNvPr id="175" name="箭头"/>
          <p:cNvSpPr/>
          <p:nvPr/>
        </p:nvSpPr>
        <p:spPr>
          <a:xfrm>
            <a:off x="12728259" y="8240486"/>
            <a:ext cx="1368742"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
        <p:nvSpPr>
          <p:cNvPr id="176" name="箭头"/>
          <p:cNvSpPr/>
          <p:nvPr/>
        </p:nvSpPr>
        <p:spPr>
          <a:xfrm>
            <a:off x="12728259" y="11164152"/>
            <a:ext cx="1368742"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
        <p:nvSpPr>
          <p:cNvPr id="177" name="箭头"/>
          <p:cNvSpPr/>
          <p:nvPr/>
        </p:nvSpPr>
        <p:spPr>
          <a:xfrm>
            <a:off x="12728259" y="5240337"/>
            <a:ext cx="1368742" cy="1000126"/>
          </a:xfrm>
          <a:prstGeom prst="rightArrow">
            <a:avLst>
              <a:gd name="adj1" fmla="val 32000"/>
              <a:gd name="adj2" fmla="val 70555"/>
            </a:avLst>
          </a:prstGeom>
          <a:solidFill>
            <a:schemeClr val="accent3">
              <a:hueOff val="362282"/>
              <a:satOff val="31803"/>
              <a:lumOff val="-18242"/>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网络测量面临的挑战"/>
          <p:cNvSpPr txBox="1"/>
          <p:nvPr>
            <p:ph type="title"/>
          </p:nvPr>
        </p:nvSpPr>
        <p:spPr>
          <a:prstGeom prst="rect">
            <a:avLst/>
          </a:prstGeom>
        </p:spPr>
        <p:txBody>
          <a:bodyPr/>
          <a:lstStyle>
            <a:lvl1pPr>
              <a:defRPr sz="9000"/>
            </a:lvl1pPr>
          </a:lstStyle>
          <a:p>
            <a:pPr/>
            <a:r>
              <a:t>网络测量面临的挑战</a:t>
            </a:r>
          </a:p>
        </p:txBody>
      </p:sp>
      <p:sp>
        <p:nvSpPr>
          <p:cNvPr id="180" name="现有的测量算法种类繁多，而采用定制的测量系统的开发周期长，成本高…"/>
          <p:cNvSpPr txBox="1"/>
          <p:nvPr>
            <p:ph type="body" sz="half" idx="1"/>
          </p:nvPr>
        </p:nvSpPr>
        <p:spPr>
          <a:xfrm>
            <a:off x="1934765" y="4296434"/>
            <a:ext cx="10992205" cy="7996073"/>
          </a:xfrm>
          <a:prstGeom prst="rect">
            <a:avLst/>
          </a:prstGeom>
        </p:spPr>
        <p:txBody>
          <a:bodyPr anchor="t"/>
          <a:lstStyle/>
          <a:p>
            <a:pPr marL="531733" indent="-531733" defTabSz="714732">
              <a:spcBef>
                <a:spcPts val="1400"/>
              </a:spcBef>
              <a:buSzPct val="50000"/>
              <a:buBlip>
                <a:blip r:embed="rId2"/>
              </a:buBlip>
              <a:defRPr sz="4350">
                <a:solidFill>
                  <a:srgbClr val="D6D5D5"/>
                </a:solidFill>
              </a:defRPr>
            </a:pPr>
            <a:r>
              <a:t>现有的测量算法种类繁多，而采用定制的测量系统的开发周期长，成本高</a:t>
            </a:r>
          </a:p>
          <a:p>
            <a:pPr lvl="1" marL="918448" indent="-531733" defTabSz="714732">
              <a:spcBef>
                <a:spcPts val="0"/>
              </a:spcBef>
              <a:defRPr sz="3828">
                <a:solidFill>
                  <a:srgbClr val="D6D5D5"/>
                </a:solidFill>
              </a:defRPr>
            </a:pPr>
            <a:r>
              <a:t>counting-based</a:t>
            </a:r>
          </a:p>
          <a:p>
            <a:pPr lvl="1" marL="918448" indent="-531733" defTabSz="714732">
              <a:spcBef>
                <a:spcPts val="0"/>
              </a:spcBef>
              <a:defRPr sz="3828">
                <a:solidFill>
                  <a:srgbClr val="D6D5D5"/>
                </a:solidFill>
              </a:defRPr>
            </a:pPr>
            <a:r>
              <a:t>sketch-based</a:t>
            </a:r>
          </a:p>
          <a:p>
            <a:pPr lvl="1" marL="918448" indent="-531733" defTabSz="714732">
              <a:spcBef>
                <a:spcPts val="0"/>
              </a:spcBef>
              <a:defRPr sz="3828">
                <a:solidFill>
                  <a:srgbClr val="D6D5D5"/>
                </a:solidFill>
              </a:defRPr>
            </a:pPr>
            <a:r>
              <a:t>rule-based</a:t>
            </a:r>
          </a:p>
          <a:p>
            <a:pPr lvl="1" marL="918448" indent="-531733" defTabSz="714732">
              <a:spcBef>
                <a:spcPts val="0"/>
              </a:spcBef>
              <a:defRPr sz="3828">
                <a:solidFill>
                  <a:srgbClr val="D6D5D5"/>
                </a:solidFill>
              </a:defRPr>
            </a:pPr>
            <a:r>
              <a:t>sample-based</a:t>
            </a:r>
          </a:p>
          <a:p>
            <a:pPr marL="531733" indent="-531733" defTabSz="714732">
              <a:spcBef>
                <a:spcPts val="1400"/>
              </a:spcBef>
              <a:buSzPct val="50000"/>
              <a:buBlip>
                <a:blip r:embed="rId2"/>
              </a:buBlip>
              <a:defRPr sz="4350"/>
            </a:pPr>
            <a:r>
              <a:t>网络规模不断变大，而测量设备资源受限</a:t>
            </a:r>
          </a:p>
          <a:p>
            <a:pPr lvl="1" marL="918448" indent="-531733" defTabSz="714732">
              <a:spcBef>
                <a:spcPts val="0"/>
              </a:spcBef>
              <a:defRPr sz="3828"/>
            </a:pPr>
            <a:r>
              <a:t>网络主机数量增加（移动终端、物联网设备）</a:t>
            </a:r>
          </a:p>
          <a:p>
            <a:pPr lvl="1" marL="918448" indent="-531733" defTabSz="714732">
              <a:spcBef>
                <a:spcPts val="0"/>
              </a:spcBef>
              <a:defRPr sz="3828"/>
            </a:pPr>
            <a:r>
              <a:t>网络流量不断增加</a:t>
            </a:r>
          </a:p>
          <a:p>
            <a:pPr marL="531733" indent="-531733" defTabSz="714732">
              <a:spcBef>
                <a:spcPts val="1400"/>
              </a:spcBef>
              <a:buSzPct val="50000"/>
              <a:buBlip>
                <a:blip r:embed="rId2"/>
              </a:buBlip>
              <a:defRPr sz="4350">
                <a:solidFill>
                  <a:srgbClr val="D6D5D5"/>
                </a:solidFill>
              </a:defRPr>
            </a:pPr>
            <a:r>
              <a:t>现有测量系统的实时性不高</a:t>
            </a:r>
          </a:p>
          <a:p>
            <a:pPr lvl="1" marL="918448" indent="-531733" defTabSz="714732">
              <a:spcBef>
                <a:spcPts val="0"/>
              </a:spcBef>
              <a:defRPr sz="3828">
                <a:solidFill>
                  <a:srgbClr val="D6D5D5"/>
                </a:solidFill>
              </a:defRPr>
            </a:pPr>
            <a:r>
              <a:t>低延时的应用服务</a:t>
            </a:r>
          </a:p>
        </p:txBody>
      </p:sp>
      <p:sp>
        <p:nvSpPr>
          <p:cNvPr id="181" name="缺少一种通用的可扩展测量流水线模型（extensibility）"/>
          <p:cNvSpPr txBox="1"/>
          <p:nvPr/>
        </p:nvSpPr>
        <p:spPr>
          <a:xfrm>
            <a:off x="14140791" y="4983162"/>
            <a:ext cx="8308624" cy="1514476"/>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rgbClr val="D6D5D5"/>
                </a:solidFill>
              </a:defRPr>
            </a:lvl1pPr>
          </a:lstStyle>
          <a:p>
            <a:pPr/>
            <a:r>
              <a:t>缺少一种通用的可扩展测量流水线模型（extensibility）</a:t>
            </a:r>
          </a:p>
        </p:txBody>
      </p:sp>
      <p:sp>
        <p:nvSpPr>
          <p:cNvPr id="182" name="缺少一个具有良好可扩展性的测量系统（scalability）"/>
          <p:cNvSpPr txBox="1"/>
          <p:nvPr/>
        </p:nvSpPr>
        <p:spPr>
          <a:xfrm>
            <a:off x="14149348" y="7983311"/>
            <a:ext cx="8291510" cy="1514476"/>
          </a:xfrm>
          <a:prstGeom prst="rect">
            <a:avLst/>
          </a:prstGeom>
          <a:ln w="25400">
            <a:solidFill>
              <a:schemeClr val="accent1">
                <a:hueOff val="114395"/>
                <a:lumOff val="-24975"/>
              </a:schemeClr>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chemeClr val="accent1">
                    <a:hueOff val="114395"/>
                    <a:lumOff val="-24975"/>
                  </a:schemeClr>
                </a:solidFill>
              </a:defRPr>
            </a:lvl1pPr>
          </a:lstStyle>
          <a:p>
            <a:pPr/>
            <a:r>
              <a:t>缺少一个具有良好可扩展性的测量系统（scalability）</a:t>
            </a:r>
          </a:p>
        </p:txBody>
      </p:sp>
      <p:sp>
        <p:nvSpPr>
          <p:cNvPr id="183" name="缺少一个实时性、准确性高的测量系统（Timely &amp; Accuracy）"/>
          <p:cNvSpPr txBox="1"/>
          <p:nvPr/>
        </p:nvSpPr>
        <p:spPr>
          <a:xfrm>
            <a:off x="14165440" y="10751260"/>
            <a:ext cx="8259326" cy="1514476"/>
          </a:xfrm>
          <a:prstGeom prst="rect">
            <a:avLst/>
          </a:prstGeom>
          <a:ln w="25400">
            <a:solidFill>
              <a:srgbClr val="D6D5D5"/>
            </a:solidFill>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27843" indent="-527843" algn="l">
              <a:buSzPct val="145000"/>
              <a:buChar char="•"/>
              <a:defRPr sz="3800">
                <a:solidFill>
                  <a:srgbClr val="D6D5D5"/>
                </a:solidFill>
              </a:defRPr>
            </a:lvl1pPr>
          </a:lstStyle>
          <a:p>
            <a:pPr/>
            <a:r>
              <a:t>缺少一个实时性、准确性高的测量系统（Timely &amp; Accuracy）</a:t>
            </a:r>
          </a:p>
        </p:txBody>
      </p:sp>
      <p:sp>
        <p:nvSpPr>
          <p:cNvPr id="184" name="网络测量面临的挑战"/>
          <p:cNvSpPr txBox="1"/>
          <p:nvPr/>
        </p:nvSpPr>
        <p:spPr>
          <a:xfrm>
            <a:off x="14018333" y="3218288"/>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4500">
                <a:solidFill>
                  <a:schemeClr val="accent1">
                    <a:hueOff val="114395"/>
                    <a:lumOff val="-24975"/>
                  </a:schemeClr>
                </a:solidFill>
              </a:defRPr>
            </a:lvl1pPr>
          </a:lstStyle>
          <a:p>
            <a:pPr/>
            <a:r>
              <a:t>网络测量面临的挑战</a:t>
            </a:r>
          </a:p>
        </p:txBody>
      </p:sp>
      <p:sp>
        <p:nvSpPr>
          <p:cNvPr id="185" name="网络测量现状"/>
          <p:cNvSpPr txBox="1"/>
          <p:nvPr/>
        </p:nvSpPr>
        <p:spPr>
          <a:xfrm>
            <a:off x="2000958" y="3218288"/>
            <a:ext cx="8062220"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4500"/>
            </a:lvl1pPr>
          </a:lstStyle>
          <a:p>
            <a:pPr/>
            <a:r>
              <a:t>网络测量现状</a:t>
            </a:r>
          </a:p>
        </p:txBody>
      </p:sp>
      <p:sp>
        <p:nvSpPr>
          <p:cNvPr id="186" name="箭头"/>
          <p:cNvSpPr/>
          <p:nvPr/>
        </p:nvSpPr>
        <p:spPr>
          <a:xfrm>
            <a:off x="12728259" y="8240486"/>
            <a:ext cx="1368742" cy="1000126"/>
          </a:xfrm>
          <a:prstGeom prst="rightArrow">
            <a:avLst>
              <a:gd name="adj1" fmla="val 32000"/>
              <a:gd name="adj2" fmla="val 70555"/>
            </a:avLst>
          </a:prstGeom>
          <a:solidFill>
            <a:schemeClr val="accent3">
              <a:hueOff val="362282"/>
              <a:satOff val="31803"/>
              <a:lumOff val="-18242"/>
            </a:schemeClr>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87" name="箭头"/>
          <p:cNvSpPr/>
          <p:nvPr/>
        </p:nvSpPr>
        <p:spPr>
          <a:xfrm>
            <a:off x="12728259" y="11164152"/>
            <a:ext cx="1368742"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
        <p:nvSpPr>
          <p:cNvPr id="188" name="箭头"/>
          <p:cNvSpPr/>
          <p:nvPr/>
        </p:nvSpPr>
        <p:spPr>
          <a:xfrm>
            <a:off x="12728259" y="5240337"/>
            <a:ext cx="1368742" cy="1000126"/>
          </a:xfrm>
          <a:prstGeom prst="rightArrow">
            <a:avLst>
              <a:gd name="adj1" fmla="val 32000"/>
              <a:gd name="adj2" fmla="val 70555"/>
            </a:avLst>
          </a:prstGeom>
          <a:solidFill>
            <a:srgbClr val="EEEEEE"/>
          </a:solidFill>
          <a:ln w="12700">
            <a:miter lim="400000"/>
          </a:ln>
        </p:spPr>
        <p:txBody>
          <a:bodyPr lIns="71437" tIns="71437" rIns="71437" bIns="71437" anchor="ctr"/>
          <a:lstStyle/>
          <a:p>
            <a:pPr>
              <a:defRPr b="0" sz="24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